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3" d="100"/>
          <a:sy n="73" d="100"/>
        </p:scale>
        <p:origin x="44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51114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hyperlink" Target="https://gamma.app"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3.png"/><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93790" y="1751528"/>
            <a:ext cx="7556421" cy="2934653"/>
          </a:xfrm>
          <a:prstGeom prst="rect">
            <a:avLst/>
          </a:prstGeom>
          <a:noFill/>
          <a:ln/>
        </p:spPr>
        <p:txBody>
          <a:bodyPr wrap="square" rtlCol="0" anchor="t"/>
          <a:lstStyle/>
          <a:p>
            <a:pPr marL="0" indent="0">
              <a:lnSpc>
                <a:spcPts val="7702"/>
              </a:lnSpc>
              <a:buNone/>
            </a:pPr>
            <a:r>
              <a:rPr lang="en-US" sz="6162" dirty="0">
                <a:solidFill>
                  <a:srgbClr val="F2F0F4"/>
                </a:solidFill>
                <a:latin typeface="Montserrat" pitchFamily="34" charset="0"/>
                <a:ea typeface="Montserrat" pitchFamily="34" charset="-122"/>
                <a:cs typeface="Montserrat" pitchFamily="34" charset="-120"/>
              </a:rPr>
              <a:t>Understanding Static Routing in Modern Networks</a:t>
            </a:r>
            <a:endParaRPr lang="en-US" sz="6162" dirty="0"/>
          </a:p>
        </p:txBody>
      </p:sp>
      <p:sp>
        <p:nvSpPr>
          <p:cNvPr id="6" name="Text 2"/>
          <p:cNvSpPr/>
          <p:nvPr/>
        </p:nvSpPr>
        <p:spPr>
          <a:xfrm>
            <a:off x="793790" y="5026343"/>
            <a:ext cx="7556421" cy="1451610"/>
          </a:xfrm>
          <a:prstGeom prst="rect">
            <a:avLst/>
          </a:prstGeom>
          <a:noFill/>
          <a:ln/>
        </p:spPr>
        <p:txBody>
          <a:bodyPr wrap="square" rtlCol="0" anchor="t"/>
          <a:lstStyle/>
          <a:p>
            <a:pPr marL="0" indent="0">
              <a:lnSpc>
                <a:spcPts val="2858"/>
              </a:lnSpc>
              <a:buNone/>
            </a:pPr>
            <a:r>
              <a:rPr lang="en-US" sz="1786" dirty="0">
                <a:solidFill>
                  <a:srgbClr val="DCD7E5"/>
                </a:solidFill>
                <a:latin typeface="Heebo" pitchFamily="34" charset="0"/>
                <a:ea typeface="Heebo" pitchFamily="34" charset="-122"/>
                <a:cs typeface="Heebo" pitchFamily="34" charset="-120"/>
              </a:rPr>
              <a:t> Static routing is a fundamental networking concept that allows devices to communicate by manually configuring routing paths. This introductory section provides an overview of how static routing works and its role in modern network infrastructure.</a:t>
            </a:r>
            <a:endParaRPr lang="en-US" sz="1786"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07443" y="1057275"/>
            <a:ext cx="7701915" cy="1287542"/>
          </a:xfrm>
          <a:prstGeom prst="rect">
            <a:avLst/>
          </a:prstGeom>
          <a:noFill/>
          <a:ln/>
        </p:spPr>
        <p:txBody>
          <a:bodyPr wrap="square" rtlCol="0" anchor="t"/>
          <a:lstStyle/>
          <a:p>
            <a:pPr marL="0" indent="0">
              <a:lnSpc>
                <a:spcPts val="5070"/>
              </a:lnSpc>
              <a:buNone/>
            </a:pPr>
            <a:r>
              <a:rPr lang="en-US" sz="4056" dirty="0">
                <a:solidFill>
                  <a:srgbClr val="F2F0F4"/>
                </a:solidFill>
                <a:latin typeface="Montserrat" pitchFamily="34" charset="0"/>
                <a:ea typeface="Montserrat" pitchFamily="34" charset="-122"/>
                <a:cs typeface="Montserrat" pitchFamily="34" charset="-120"/>
              </a:rPr>
              <a:t>Conclusion and Best Practices</a:t>
            </a:r>
            <a:endParaRPr lang="en-US" sz="4056" dirty="0"/>
          </a:p>
        </p:txBody>
      </p:sp>
      <p:sp>
        <p:nvSpPr>
          <p:cNvPr id="6" name="Shape 2"/>
          <p:cNvSpPr/>
          <p:nvPr/>
        </p:nvSpPr>
        <p:spPr>
          <a:xfrm>
            <a:off x="6207443" y="2885480"/>
            <a:ext cx="463510" cy="463510"/>
          </a:xfrm>
          <a:prstGeom prst="roundRect">
            <a:avLst>
              <a:gd name="adj" fmla="val 18669"/>
            </a:avLst>
          </a:prstGeom>
          <a:solidFill>
            <a:srgbClr val="31136C"/>
          </a:solidFill>
          <a:ln w="7620">
            <a:solidFill>
              <a:srgbClr val="4A2C85"/>
            </a:solidFill>
            <a:prstDash val="solid"/>
          </a:ln>
        </p:spPr>
      </p:sp>
      <p:sp>
        <p:nvSpPr>
          <p:cNvPr id="7" name="Text 3"/>
          <p:cNvSpPr/>
          <p:nvPr/>
        </p:nvSpPr>
        <p:spPr>
          <a:xfrm>
            <a:off x="6383417" y="2962632"/>
            <a:ext cx="111562" cy="309086"/>
          </a:xfrm>
          <a:prstGeom prst="rect">
            <a:avLst/>
          </a:prstGeom>
          <a:noFill/>
          <a:ln/>
        </p:spPr>
        <p:txBody>
          <a:bodyPr wrap="none" rtlCol="0" anchor="t"/>
          <a:lstStyle/>
          <a:p>
            <a:pPr marL="0" indent="0" algn="ctr">
              <a:lnSpc>
                <a:spcPts val="2433"/>
              </a:lnSpc>
              <a:buNone/>
            </a:pPr>
            <a:r>
              <a:rPr lang="en-US" sz="2433" dirty="0">
                <a:solidFill>
                  <a:srgbClr val="DCD7E5"/>
                </a:solidFill>
                <a:latin typeface="Montserrat" pitchFamily="34" charset="0"/>
                <a:ea typeface="Montserrat" pitchFamily="34" charset="-122"/>
                <a:cs typeface="Montserrat" pitchFamily="34" charset="-120"/>
              </a:rPr>
              <a:t>1</a:t>
            </a:r>
            <a:endParaRPr lang="en-US" sz="2433" dirty="0"/>
          </a:p>
        </p:txBody>
      </p:sp>
      <p:sp>
        <p:nvSpPr>
          <p:cNvPr id="8" name="Text 4"/>
          <p:cNvSpPr/>
          <p:nvPr/>
        </p:nvSpPr>
        <p:spPr>
          <a:xfrm>
            <a:off x="6876931" y="2885480"/>
            <a:ext cx="2575322" cy="321826"/>
          </a:xfrm>
          <a:prstGeom prst="rect">
            <a:avLst/>
          </a:prstGeom>
          <a:noFill/>
          <a:ln/>
        </p:spPr>
        <p:txBody>
          <a:bodyPr wrap="none" rtlCol="0" anchor="t"/>
          <a:lstStyle/>
          <a:p>
            <a:pPr marL="0" indent="0">
              <a:lnSpc>
                <a:spcPts val="2535"/>
              </a:lnSpc>
              <a:buNone/>
            </a:pPr>
            <a:r>
              <a:rPr lang="en-US" sz="2028" dirty="0">
                <a:solidFill>
                  <a:srgbClr val="DCD7E5"/>
                </a:solidFill>
                <a:latin typeface="Montserrat" pitchFamily="34" charset="0"/>
                <a:ea typeface="Montserrat" pitchFamily="34" charset="-122"/>
                <a:cs typeface="Montserrat" pitchFamily="34" charset="-120"/>
              </a:rPr>
              <a:t>Plan Carefully</a:t>
            </a:r>
            <a:endParaRPr lang="en-US" sz="2028" dirty="0"/>
          </a:p>
        </p:txBody>
      </p:sp>
      <p:sp>
        <p:nvSpPr>
          <p:cNvPr id="9" name="Text 5"/>
          <p:cNvSpPr/>
          <p:nvPr/>
        </p:nvSpPr>
        <p:spPr>
          <a:xfrm>
            <a:off x="6876931" y="3330893"/>
            <a:ext cx="3078480" cy="1318260"/>
          </a:xfrm>
          <a:prstGeom prst="rect">
            <a:avLst/>
          </a:prstGeom>
          <a:noFill/>
          <a:ln/>
        </p:spPr>
        <p:txBody>
          <a:bodyPr wrap="square" rtlCol="0" anchor="t"/>
          <a:lstStyle/>
          <a:p>
            <a:pPr marL="0" indent="0">
              <a:lnSpc>
                <a:spcPts val="2596"/>
              </a:lnSpc>
              <a:buNone/>
            </a:pPr>
            <a:r>
              <a:rPr lang="en-US" sz="1622" dirty="0">
                <a:solidFill>
                  <a:srgbClr val="DCD7E5"/>
                </a:solidFill>
                <a:latin typeface="Heebo" pitchFamily="34" charset="0"/>
                <a:ea typeface="Heebo" pitchFamily="34" charset="-122"/>
                <a:cs typeface="Heebo" pitchFamily="34" charset="-120"/>
              </a:rPr>
              <a:t>Thoroughly document and plan static routing configurations to ensure consistency and maintainability.</a:t>
            </a:r>
            <a:endParaRPr lang="en-US" sz="1622" dirty="0"/>
          </a:p>
        </p:txBody>
      </p:sp>
      <p:sp>
        <p:nvSpPr>
          <p:cNvPr id="10" name="Shape 6"/>
          <p:cNvSpPr/>
          <p:nvPr/>
        </p:nvSpPr>
        <p:spPr>
          <a:xfrm>
            <a:off x="10161389" y="2885480"/>
            <a:ext cx="463510" cy="463510"/>
          </a:xfrm>
          <a:prstGeom prst="roundRect">
            <a:avLst>
              <a:gd name="adj" fmla="val 18669"/>
            </a:avLst>
          </a:prstGeom>
          <a:solidFill>
            <a:srgbClr val="31136C"/>
          </a:solidFill>
          <a:ln w="7620">
            <a:solidFill>
              <a:srgbClr val="4A2C85"/>
            </a:solidFill>
            <a:prstDash val="solid"/>
          </a:ln>
        </p:spPr>
      </p:sp>
      <p:sp>
        <p:nvSpPr>
          <p:cNvPr id="11" name="Text 7"/>
          <p:cNvSpPr/>
          <p:nvPr/>
        </p:nvSpPr>
        <p:spPr>
          <a:xfrm>
            <a:off x="10305336" y="2962632"/>
            <a:ext cx="175498" cy="309086"/>
          </a:xfrm>
          <a:prstGeom prst="rect">
            <a:avLst/>
          </a:prstGeom>
          <a:noFill/>
          <a:ln/>
        </p:spPr>
        <p:txBody>
          <a:bodyPr wrap="none" rtlCol="0" anchor="t"/>
          <a:lstStyle/>
          <a:p>
            <a:pPr marL="0" indent="0" algn="ctr">
              <a:lnSpc>
                <a:spcPts val="2433"/>
              </a:lnSpc>
              <a:buNone/>
            </a:pPr>
            <a:r>
              <a:rPr lang="en-US" sz="2433" dirty="0">
                <a:solidFill>
                  <a:srgbClr val="DCD7E5"/>
                </a:solidFill>
                <a:latin typeface="Montserrat" pitchFamily="34" charset="0"/>
                <a:ea typeface="Montserrat" pitchFamily="34" charset="-122"/>
                <a:cs typeface="Montserrat" pitchFamily="34" charset="-120"/>
              </a:rPr>
              <a:t>2</a:t>
            </a:r>
            <a:endParaRPr lang="en-US" sz="2433" dirty="0"/>
          </a:p>
        </p:txBody>
      </p:sp>
      <p:sp>
        <p:nvSpPr>
          <p:cNvPr id="12" name="Text 8"/>
          <p:cNvSpPr/>
          <p:nvPr/>
        </p:nvSpPr>
        <p:spPr>
          <a:xfrm>
            <a:off x="10830878" y="2885480"/>
            <a:ext cx="2786063" cy="321826"/>
          </a:xfrm>
          <a:prstGeom prst="rect">
            <a:avLst/>
          </a:prstGeom>
          <a:noFill/>
          <a:ln/>
        </p:spPr>
        <p:txBody>
          <a:bodyPr wrap="none" rtlCol="0" anchor="t"/>
          <a:lstStyle/>
          <a:p>
            <a:pPr marL="0" indent="0">
              <a:lnSpc>
                <a:spcPts val="2535"/>
              </a:lnSpc>
              <a:buNone/>
            </a:pPr>
            <a:r>
              <a:rPr lang="en-US" sz="2028" dirty="0">
                <a:solidFill>
                  <a:srgbClr val="DCD7E5"/>
                </a:solidFill>
                <a:latin typeface="Montserrat" pitchFamily="34" charset="0"/>
                <a:ea typeface="Montserrat" pitchFamily="34" charset="-122"/>
                <a:cs typeface="Montserrat" pitchFamily="34" charset="-120"/>
              </a:rPr>
              <a:t>Leverage Automation</a:t>
            </a:r>
            <a:endParaRPr lang="en-US" sz="2028" dirty="0"/>
          </a:p>
        </p:txBody>
      </p:sp>
      <p:sp>
        <p:nvSpPr>
          <p:cNvPr id="13" name="Text 9"/>
          <p:cNvSpPr/>
          <p:nvPr/>
        </p:nvSpPr>
        <p:spPr>
          <a:xfrm>
            <a:off x="10830878" y="3330893"/>
            <a:ext cx="3078480" cy="1318260"/>
          </a:xfrm>
          <a:prstGeom prst="rect">
            <a:avLst/>
          </a:prstGeom>
          <a:noFill/>
          <a:ln/>
        </p:spPr>
        <p:txBody>
          <a:bodyPr wrap="square" rtlCol="0" anchor="t"/>
          <a:lstStyle/>
          <a:p>
            <a:pPr marL="0" indent="0">
              <a:lnSpc>
                <a:spcPts val="2596"/>
              </a:lnSpc>
              <a:buNone/>
            </a:pPr>
            <a:r>
              <a:rPr lang="en-US" sz="1622" dirty="0">
                <a:solidFill>
                  <a:srgbClr val="DCD7E5"/>
                </a:solidFill>
                <a:latin typeface="Heebo" pitchFamily="34" charset="0"/>
                <a:ea typeface="Heebo" pitchFamily="34" charset="-122"/>
                <a:cs typeface="Heebo" pitchFamily="34" charset="-120"/>
              </a:rPr>
              <a:t>Consider using configuration management tools to automate the deployment and management of static routes.</a:t>
            </a:r>
            <a:endParaRPr lang="en-US" sz="1622" dirty="0"/>
          </a:p>
        </p:txBody>
      </p:sp>
      <p:sp>
        <p:nvSpPr>
          <p:cNvPr id="14" name="Shape 10"/>
          <p:cNvSpPr/>
          <p:nvPr/>
        </p:nvSpPr>
        <p:spPr>
          <a:xfrm>
            <a:off x="6207443" y="5086826"/>
            <a:ext cx="463510" cy="463510"/>
          </a:xfrm>
          <a:prstGeom prst="roundRect">
            <a:avLst>
              <a:gd name="adj" fmla="val 18669"/>
            </a:avLst>
          </a:prstGeom>
          <a:solidFill>
            <a:srgbClr val="31136C"/>
          </a:solidFill>
          <a:ln w="7620">
            <a:solidFill>
              <a:srgbClr val="4A2C85"/>
            </a:solidFill>
            <a:prstDash val="solid"/>
          </a:ln>
        </p:spPr>
      </p:sp>
      <p:sp>
        <p:nvSpPr>
          <p:cNvPr id="15" name="Text 11"/>
          <p:cNvSpPr/>
          <p:nvPr/>
        </p:nvSpPr>
        <p:spPr>
          <a:xfrm>
            <a:off x="6351984" y="5163979"/>
            <a:ext cx="174308" cy="309086"/>
          </a:xfrm>
          <a:prstGeom prst="rect">
            <a:avLst/>
          </a:prstGeom>
          <a:noFill/>
          <a:ln/>
        </p:spPr>
        <p:txBody>
          <a:bodyPr wrap="none" rtlCol="0" anchor="t"/>
          <a:lstStyle/>
          <a:p>
            <a:pPr marL="0" indent="0" algn="ctr">
              <a:lnSpc>
                <a:spcPts val="2433"/>
              </a:lnSpc>
              <a:buNone/>
            </a:pPr>
            <a:r>
              <a:rPr lang="en-US" sz="2433" dirty="0">
                <a:solidFill>
                  <a:srgbClr val="DCD7E5"/>
                </a:solidFill>
                <a:latin typeface="Montserrat" pitchFamily="34" charset="0"/>
                <a:ea typeface="Montserrat" pitchFamily="34" charset="-122"/>
                <a:cs typeface="Montserrat" pitchFamily="34" charset="-120"/>
              </a:rPr>
              <a:t>3</a:t>
            </a:r>
            <a:endParaRPr lang="en-US" sz="2433" dirty="0"/>
          </a:p>
        </p:txBody>
      </p:sp>
      <p:sp>
        <p:nvSpPr>
          <p:cNvPr id="16" name="Text 12"/>
          <p:cNvSpPr/>
          <p:nvPr/>
        </p:nvSpPr>
        <p:spPr>
          <a:xfrm>
            <a:off x="6876931" y="5086826"/>
            <a:ext cx="2575322" cy="321826"/>
          </a:xfrm>
          <a:prstGeom prst="rect">
            <a:avLst/>
          </a:prstGeom>
          <a:noFill/>
          <a:ln/>
        </p:spPr>
        <p:txBody>
          <a:bodyPr wrap="none" rtlCol="0" anchor="t"/>
          <a:lstStyle/>
          <a:p>
            <a:pPr marL="0" indent="0">
              <a:lnSpc>
                <a:spcPts val="2535"/>
              </a:lnSpc>
              <a:buNone/>
            </a:pPr>
            <a:r>
              <a:rPr lang="en-US" sz="2028" dirty="0">
                <a:solidFill>
                  <a:srgbClr val="DCD7E5"/>
                </a:solidFill>
                <a:latin typeface="Montserrat" pitchFamily="34" charset="0"/>
                <a:ea typeface="Montserrat" pitchFamily="34" charset="-122"/>
                <a:cs typeface="Montserrat" pitchFamily="34" charset="-120"/>
              </a:rPr>
              <a:t>Monitor Proactively</a:t>
            </a:r>
            <a:endParaRPr lang="en-US" sz="2028" dirty="0"/>
          </a:p>
        </p:txBody>
      </p:sp>
      <p:sp>
        <p:nvSpPr>
          <p:cNvPr id="17" name="Text 13"/>
          <p:cNvSpPr/>
          <p:nvPr/>
        </p:nvSpPr>
        <p:spPr>
          <a:xfrm>
            <a:off x="6876931" y="5532239"/>
            <a:ext cx="3078480" cy="1318260"/>
          </a:xfrm>
          <a:prstGeom prst="rect">
            <a:avLst/>
          </a:prstGeom>
          <a:noFill/>
          <a:ln/>
        </p:spPr>
        <p:txBody>
          <a:bodyPr wrap="square" rtlCol="0" anchor="t"/>
          <a:lstStyle/>
          <a:p>
            <a:pPr marL="0" indent="0">
              <a:lnSpc>
                <a:spcPts val="2596"/>
              </a:lnSpc>
              <a:buNone/>
            </a:pPr>
            <a:r>
              <a:rPr lang="en-US" sz="1622" dirty="0">
                <a:solidFill>
                  <a:srgbClr val="DCD7E5"/>
                </a:solidFill>
                <a:latin typeface="Heebo" pitchFamily="34" charset="0"/>
                <a:ea typeface="Heebo" pitchFamily="34" charset="-122"/>
                <a:cs typeface="Heebo" pitchFamily="34" charset="-120"/>
              </a:rPr>
              <a:t>Continuously monitor the network and static routing configurations to identify and address any issues.</a:t>
            </a:r>
            <a:endParaRPr lang="en-US" sz="1622" dirty="0"/>
          </a:p>
        </p:txBody>
      </p:sp>
      <p:sp>
        <p:nvSpPr>
          <p:cNvPr id="18" name="Shape 14"/>
          <p:cNvSpPr/>
          <p:nvPr/>
        </p:nvSpPr>
        <p:spPr>
          <a:xfrm>
            <a:off x="10161389" y="5086826"/>
            <a:ext cx="463510" cy="463510"/>
          </a:xfrm>
          <a:prstGeom prst="roundRect">
            <a:avLst>
              <a:gd name="adj" fmla="val 18669"/>
            </a:avLst>
          </a:prstGeom>
          <a:solidFill>
            <a:srgbClr val="31136C"/>
          </a:solidFill>
          <a:ln w="7620">
            <a:solidFill>
              <a:srgbClr val="4A2C85"/>
            </a:solidFill>
            <a:prstDash val="solid"/>
          </a:ln>
        </p:spPr>
      </p:sp>
      <p:sp>
        <p:nvSpPr>
          <p:cNvPr id="19" name="Text 15"/>
          <p:cNvSpPr/>
          <p:nvPr/>
        </p:nvSpPr>
        <p:spPr>
          <a:xfrm>
            <a:off x="10290929" y="5163979"/>
            <a:ext cx="204311" cy="309086"/>
          </a:xfrm>
          <a:prstGeom prst="rect">
            <a:avLst/>
          </a:prstGeom>
          <a:noFill/>
          <a:ln/>
        </p:spPr>
        <p:txBody>
          <a:bodyPr wrap="none" rtlCol="0" anchor="t"/>
          <a:lstStyle/>
          <a:p>
            <a:pPr marL="0" indent="0" algn="ctr">
              <a:lnSpc>
                <a:spcPts val="2433"/>
              </a:lnSpc>
              <a:buNone/>
            </a:pPr>
            <a:r>
              <a:rPr lang="en-US" sz="2433" dirty="0">
                <a:solidFill>
                  <a:srgbClr val="DCD7E5"/>
                </a:solidFill>
                <a:latin typeface="Montserrat" pitchFamily="34" charset="0"/>
                <a:ea typeface="Montserrat" pitchFamily="34" charset="-122"/>
                <a:cs typeface="Montserrat" pitchFamily="34" charset="-120"/>
              </a:rPr>
              <a:t>4</a:t>
            </a:r>
            <a:endParaRPr lang="en-US" sz="2433" dirty="0"/>
          </a:p>
        </p:txBody>
      </p:sp>
      <p:sp>
        <p:nvSpPr>
          <p:cNvPr id="20" name="Text 16"/>
          <p:cNvSpPr/>
          <p:nvPr/>
        </p:nvSpPr>
        <p:spPr>
          <a:xfrm>
            <a:off x="10830878" y="5086826"/>
            <a:ext cx="3078480" cy="643652"/>
          </a:xfrm>
          <a:prstGeom prst="rect">
            <a:avLst/>
          </a:prstGeom>
          <a:noFill/>
          <a:ln/>
        </p:spPr>
        <p:txBody>
          <a:bodyPr wrap="square" rtlCol="0" anchor="t"/>
          <a:lstStyle/>
          <a:p>
            <a:pPr marL="0" indent="0">
              <a:lnSpc>
                <a:spcPts val="2535"/>
              </a:lnSpc>
              <a:buNone/>
            </a:pPr>
            <a:r>
              <a:rPr lang="en-US" sz="2028" dirty="0">
                <a:solidFill>
                  <a:srgbClr val="DCD7E5"/>
                </a:solidFill>
                <a:latin typeface="Montserrat" pitchFamily="34" charset="0"/>
                <a:ea typeface="Montserrat" pitchFamily="34" charset="-122"/>
                <a:cs typeface="Montserrat" pitchFamily="34" charset="-120"/>
              </a:rPr>
              <a:t>Combine with Dynamic Routing</a:t>
            </a:r>
            <a:endParaRPr lang="en-US" sz="2028" dirty="0"/>
          </a:p>
        </p:txBody>
      </p:sp>
      <p:sp>
        <p:nvSpPr>
          <p:cNvPr id="21" name="Text 17"/>
          <p:cNvSpPr/>
          <p:nvPr/>
        </p:nvSpPr>
        <p:spPr>
          <a:xfrm>
            <a:off x="10830878" y="5854065"/>
            <a:ext cx="3078480" cy="1318260"/>
          </a:xfrm>
          <a:prstGeom prst="rect">
            <a:avLst/>
          </a:prstGeom>
          <a:noFill/>
          <a:ln/>
        </p:spPr>
        <p:txBody>
          <a:bodyPr wrap="square" rtlCol="0" anchor="t"/>
          <a:lstStyle/>
          <a:p>
            <a:pPr marL="0" indent="0">
              <a:lnSpc>
                <a:spcPts val="2596"/>
              </a:lnSpc>
              <a:buNone/>
            </a:pPr>
            <a:r>
              <a:rPr lang="en-US" sz="1622" dirty="0">
                <a:solidFill>
                  <a:srgbClr val="DCD7E5"/>
                </a:solidFill>
                <a:latin typeface="Heebo" pitchFamily="34" charset="0"/>
                <a:ea typeface="Heebo" pitchFamily="34" charset="-122"/>
                <a:cs typeface="Heebo" pitchFamily="34" charset="-120"/>
              </a:rPr>
              <a:t>Utilize a combination of static and dynamic routing protocols for optimal network performance and resilience.</a:t>
            </a:r>
            <a:endParaRPr lang="en-US" sz="1622"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793790" y="2358509"/>
            <a:ext cx="8555117" cy="708779"/>
          </a:xfrm>
          <a:prstGeom prst="rect">
            <a:avLst/>
          </a:prstGeom>
          <a:noFill/>
          <a:ln/>
        </p:spPr>
        <p:txBody>
          <a:bodyPr wrap="none" rtlCol="0" anchor="t"/>
          <a:lstStyle/>
          <a:p>
            <a:pPr marL="0" indent="0">
              <a:lnSpc>
                <a:spcPts val="5581"/>
              </a:lnSpc>
              <a:buNone/>
            </a:pPr>
            <a:r>
              <a:rPr lang="en-US" sz="4465" dirty="0">
                <a:solidFill>
                  <a:srgbClr val="F2F0F4"/>
                </a:solidFill>
                <a:latin typeface="Montserrat" pitchFamily="34" charset="0"/>
                <a:ea typeface="Montserrat" pitchFamily="34" charset="-122"/>
                <a:cs typeface="Montserrat" pitchFamily="34" charset="-120"/>
              </a:rPr>
              <a:t>IP Addressing and Subnetting</a:t>
            </a:r>
            <a:endParaRPr lang="en-US" sz="4465" dirty="0"/>
          </a:p>
        </p:txBody>
      </p:sp>
      <p:sp>
        <p:nvSpPr>
          <p:cNvPr id="5" name="Text 2"/>
          <p:cNvSpPr/>
          <p:nvPr/>
        </p:nvSpPr>
        <p:spPr>
          <a:xfrm>
            <a:off x="793790" y="3634264"/>
            <a:ext cx="2835235" cy="354330"/>
          </a:xfrm>
          <a:prstGeom prst="rect">
            <a:avLst/>
          </a:prstGeom>
          <a:noFill/>
          <a:ln/>
        </p:spPr>
        <p:txBody>
          <a:bodyPr wrap="none" rtlCol="0" anchor="t"/>
          <a:lstStyle/>
          <a:p>
            <a:pPr marL="0" indent="0">
              <a:lnSpc>
                <a:spcPts val="2791"/>
              </a:lnSpc>
              <a:buNone/>
            </a:pPr>
            <a:r>
              <a:rPr lang="en-US" sz="2233" dirty="0">
                <a:solidFill>
                  <a:srgbClr val="F2F0F4"/>
                </a:solidFill>
                <a:latin typeface="Montserrat" pitchFamily="34" charset="0"/>
                <a:ea typeface="Montserrat" pitchFamily="34" charset="-122"/>
                <a:cs typeface="Montserrat" pitchFamily="34" charset="-120"/>
              </a:rPr>
              <a:t>IP Addresses</a:t>
            </a:r>
            <a:endParaRPr lang="en-US" sz="2233" dirty="0"/>
          </a:p>
        </p:txBody>
      </p:sp>
      <p:sp>
        <p:nvSpPr>
          <p:cNvPr id="6" name="Text 3"/>
          <p:cNvSpPr/>
          <p:nvPr/>
        </p:nvSpPr>
        <p:spPr>
          <a:xfrm>
            <a:off x="793790" y="4215408"/>
            <a:ext cx="3978116" cy="1451610"/>
          </a:xfrm>
          <a:prstGeom prst="rect">
            <a:avLst/>
          </a:prstGeom>
          <a:noFill/>
          <a:ln/>
        </p:spPr>
        <p:txBody>
          <a:bodyPr wrap="square" rtlCol="0" anchor="t"/>
          <a:lstStyle/>
          <a:p>
            <a:pPr marL="0" indent="0">
              <a:lnSpc>
                <a:spcPts val="2858"/>
              </a:lnSpc>
              <a:buNone/>
            </a:pPr>
            <a:r>
              <a:rPr lang="en-US" sz="1786" dirty="0">
                <a:solidFill>
                  <a:srgbClr val="DCD7E5"/>
                </a:solidFill>
                <a:latin typeface="Heebo" pitchFamily="34" charset="0"/>
                <a:ea typeface="Heebo" pitchFamily="34" charset="-122"/>
                <a:cs typeface="Heebo" pitchFamily="34" charset="-120"/>
              </a:rPr>
              <a:t>Each device on a network is assigned a unique IP address, which allows other devices to locate and communicate with it.</a:t>
            </a:r>
            <a:endParaRPr lang="en-US" sz="1786" dirty="0"/>
          </a:p>
        </p:txBody>
      </p:sp>
      <p:sp>
        <p:nvSpPr>
          <p:cNvPr id="7" name="Text 4"/>
          <p:cNvSpPr/>
          <p:nvPr/>
        </p:nvSpPr>
        <p:spPr>
          <a:xfrm>
            <a:off x="5332928" y="3634264"/>
            <a:ext cx="2835235" cy="354330"/>
          </a:xfrm>
          <a:prstGeom prst="rect">
            <a:avLst/>
          </a:prstGeom>
          <a:noFill/>
          <a:ln/>
        </p:spPr>
        <p:txBody>
          <a:bodyPr wrap="none" rtlCol="0" anchor="t"/>
          <a:lstStyle/>
          <a:p>
            <a:pPr marL="0" indent="0">
              <a:lnSpc>
                <a:spcPts val="2791"/>
              </a:lnSpc>
              <a:buNone/>
            </a:pPr>
            <a:r>
              <a:rPr lang="en-US" sz="2233" dirty="0">
                <a:solidFill>
                  <a:srgbClr val="F2F0F4"/>
                </a:solidFill>
                <a:latin typeface="Montserrat" pitchFamily="34" charset="0"/>
                <a:ea typeface="Montserrat" pitchFamily="34" charset="-122"/>
                <a:cs typeface="Montserrat" pitchFamily="34" charset="-120"/>
              </a:rPr>
              <a:t>Subnetting</a:t>
            </a:r>
            <a:endParaRPr lang="en-US" sz="2233" dirty="0"/>
          </a:p>
        </p:txBody>
      </p:sp>
      <p:sp>
        <p:nvSpPr>
          <p:cNvPr id="8" name="Text 5"/>
          <p:cNvSpPr/>
          <p:nvPr/>
        </p:nvSpPr>
        <p:spPr>
          <a:xfrm>
            <a:off x="5332928" y="4215408"/>
            <a:ext cx="3978116" cy="1451610"/>
          </a:xfrm>
          <a:prstGeom prst="rect">
            <a:avLst/>
          </a:prstGeom>
          <a:noFill/>
          <a:ln/>
        </p:spPr>
        <p:txBody>
          <a:bodyPr wrap="square" rtlCol="0" anchor="t"/>
          <a:lstStyle/>
          <a:p>
            <a:pPr marL="0" indent="0">
              <a:lnSpc>
                <a:spcPts val="2858"/>
              </a:lnSpc>
              <a:buNone/>
            </a:pPr>
            <a:r>
              <a:rPr lang="en-US" sz="1786" dirty="0">
                <a:solidFill>
                  <a:srgbClr val="DCD7E5"/>
                </a:solidFill>
                <a:latin typeface="Heebo" pitchFamily="34" charset="0"/>
                <a:ea typeface="Heebo" pitchFamily="34" charset="-122"/>
                <a:cs typeface="Heebo" pitchFamily="34" charset="-120"/>
              </a:rPr>
              <a:t>Subnetting divides a larger network into smaller, more manageable subnetworks, optimizing performance and security.</a:t>
            </a:r>
            <a:endParaRPr lang="en-US" sz="1786" dirty="0"/>
          </a:p>
        </p:txBody>
      </p:sp>
      <p:sp>
        <p:nvSpPr>
          <p:cNvPr id="9" name="Text 6"/>
          <p:cNvSpPr/>
          <p:nvPr/>
        </p:nvSpPr>
        <p:spPr>
          <a:xfrm>
            <a:off x="9872067" y="3634264"/>
            <a:ext cx="2835235" cy="354330"/>
          </a:xfrm>
          <a:prstGeom prst="rect">
            <a:avLst/>
          </a:prstGeom>
          <a:noFill/>
          <a:ln/>
        </p:spPr>
        <p:txBody>
          <a:bodyPr wrap="none" rtlCol="0" anchor="t"/>
          <a:lstStyle/>
          <a:p>
            <a:pPr marL="0" indent="0">
              <a:lnSpc>
                <a:spcPts val="2791"/>
              </a:lnSpc>
              <a:buNone/>
            </a:pPr>
            <a:r>
              <a:rPr lang="en-US" sz="2233" dirty="0">
                <a:solidFill>
                  <a:srgbClr val="F2F0F4"/>
                </a:solidFill>
                <a:latin typeface="Montserrat" pitchFamily="34" charset="0"/>
                <a:ea typeface="Montserrat" pitchFamily="34" charset="-122"/>
                <a:cs typeface="Montserrat" pitchFamily="34" charset="-120"/>
              </a:rPr>
              <a:t>Subnet Masks</a:t>
            </a:r>
            <a:endParaRPr lang="en-US" sz="2233" dirty="0"/>
          </a:p>
        </p:txBody>
      </p:sp>
      <p:sp>
        <p:nvSpPr>
          <p:cNvPr id="10" name="Text 7"/>
          <p:cNvSpPr/>
          <p:nvPr/>
        </p:nvSpPr>
        <p:spPr>
          <a:xfrm>
            <a:off x="9872067" y="4215408"/>
            <a:ext cx="3978116" cy="1088708"/>
          </a:xfrm>
          <a:prstGeom prst="rect">
            <a:avLst/>
          </a:prstGeom>
          <a:noFill/>
          <a:ln/>
        </p:spPr>
        <p:txBody>
          <a:bodyPr wrap="square" rtlCol="0" anchor="t"/>
          <a:lstStyle/>
          <a:p>
            <a:pPr marL="0" indent="0">
              <a:lnSpc>
                <a:spcPts val="2858"/>
              </a:lnSpc>
              <a:buNone/>
            </a:pPr>
            <a:r>
              <a:rPr lang="en-US" sz="1786" dirty="0">
                <a:solidFill>
                  <a:srgbClr val="DCD7E5"/>
                </a:solidFill>
                <a:latin typeface="Heebo" pitchFamily="34" charset="0"/>
                <a:ea typeface="Heebo" pitchFamily="34" charset="-122"/>
                <a:cs typeface="Heebo" pitchFamily="34" charset="-120"/>
              </a:rPr>
              <a:t>Subnet masks determine which portion of an IP address represents the network and which represents the host device.</a:t>
            </a:r>
            <a:endParaRPr lang="en-US" sz="1786" dirty="0"/>
          </a:p>
        </p:txBody>
      </p:sp>
      <p:pic>
        <p:nvPicPr>
          <p:cNvPr id="11"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1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14630400" cy="2811899"/>
          </a:xfrm>
          <a:prstGeom prst="rect">
            <a:avLst/>
          </a:prstGeom>
        </p:spPr>
      </p:pic>
      <p:sp>
        <p:nvSpPr>
          <p:cNvPr id="5" name="Text 1"/>
          <p:cNvSpPr/>
          <p:nvPr/>
        </p:nvSpPr>
        <p:spPr>
          <a:xfrm>
            <a:off x="787241" y="3430429"/>
            <a:ext cx="5623798" cy="702826"/>
          </a:xfrm>
          <a:prstGeom prst="rect">
            <a:avLst/>
          </a:prstGeom>
          <a:noFill/>
          <a:ln/>
        </p:spPr>
        <p:txBody>
          <a:bodyPr wrap="none" rtlCol="0" anchor="t"/>
          <a:lstStyle/>
          <a:p>
            <a:pPr marL="0" indent="0">
              <a:lnSpc>
                <a:spcPts val="5535"/>
              </a:lnSpc>
              <a:buNone/>
            </a:pPr>
            <a:r>
              <a:rPr lang="en-US" sz="4428" dirty="0">
                <a:solidFill>
                  <a:srgbClr val="F2F0F4"/>
                </a:solidFill>
                <a:latin typeface="Montserrat" pitchFamily="34" charset="0"/>
                <a:ea typeface="Montserrat" pitchFamily="34" charset="-122"/>
                <a:cs typeface="Montserrat" pitchFamily="34" charset="-120"/>
              </a:rPr>
              <a:t>The Routing Table</a:t>
            </a:r>
            <a:endParaRPr lang="en-US" sz="4428" dirty="0"/>
          </a:p>
        </p:txBody>
      </p:sp>
      <p:sp>
        <p:nvSpPr>
          <p:cNvPr id="6" name="Shape 2"/>
          <p:cNvSpPr/>
          <p:nvPr/>
        </p:nvSpPr>
        <p:spPr>
          <a:xfrm>
            <a:off x="787241" y="4723686"/>
            <a:ext cx="506135" cy="506135"/>
          </a:xfrm>
          <a:prstGeom prst="roundRect">
            <a:avLst>
              <a:gd name="adj" fmla="val 18667"/>
            </a:avLst>
          </a:prstGeom>
          <a:solidFill>
            <a:srgbClr val="31136C"/>
          </a:solidFill>
          <a:ln w="7620">
            <a:solidFill>
              <a:srgbClr val="4A2C85"/>
            </a:solidFill>
            <a:prstDash val="solid"/>
          </a:ln>
        </p:spPr>
      </p:sp>
      <p:sp>
        <p:nvSpPr>
          <p:cNvPr id="7" name="Text 3"/>
          <p:cNvSpPr/>
          <p:nvPr/>
        </p:nvSpPr>
        <p:spPr>
          <a:xfrm>
            <a:off x="979408" y="4807982"/>
            <a:ext cx="121801" cy="337423"/>
          </a:xfrm>
          <a:prstGeom prst="rect">
            <a:avLst/>
          </a:prstGeom>
          <a:noFill/>
          <a:ln/>
        </p:spPr>
        <p:txBody>
          <a:bodyPr wrap="none" rtlCol="0" anchor="t"/>
          <a:lstStyle/>
          <a:p>
            <a:pPr marL="0" indent="0" algn="ctr">
              <a:lnSpc>
                <a:spcPts val="2657"/>
              </a:lnSpc>
              <a:buNone/>
            </a:pPr>
            <a:r>
              <a:rPr lang="en-US" sz="2657" dirty="0">
                <a:solidFill>
                  <a:srgbClr val="DCD7E5"/>
                </a:solidFill>
                <a:latin typeface="Montserrat" pitchFamily="34" charset="0"/>
                <a:ea typeface="Montserrat" pitchFamily="34" charset="-122"/>
                <a:cs typeface="Montserrat" pitchFamily="34" charset="-120"/>
              </a:rPr>
              <a:t>1</a:t>
            </a:r>
            <a:endParaRPr lang="en-US" sz="2657" dirty="0"/>
          </a:p>
        </p:txBody>
      </p:sp>
      <p:sp>
        <p:nvSpPr>
          <p:cNvPr id="8" name="Text 4"/>
          <p:cNvSpPr/>
          <p:nvPr/>
        </p:nvSpPr>
        <p:spPr>
          <a:xfrm>
            <a:off x="1518285" y="4723686"/>
            <a:ext cx="2922746" cy="351472"/>
          </a:xfrm>
          <a:prstGeom prst="rect">
            <a:avLst/>
          </a:prstGeom>
          <a:noFill/>
          <a:ln/>
        </p:spPr>
        <p:txBody>
          <a:bodyPr wrap="none" rtlCol="0" anchor="t"/>
          <a:lstStyle/>
          <a:p>
            <a:pPr marL="0" indent="0">
              <a:lnSpc>
                <a:spcPts val="2768"/>
              </a:lnSpc>
              <a:buNone/>
            </a:pPr>
            <a:r>
              <a:rPr lang="en-US" sz="2214" dirty="0">
                <a:solidFill>
                  <a:srgbClr val="DCD7E5"/>
                </a:solidFill>
                <a:latin typeface="Montserrat" pitchFamily="34" charset="0"/>
                <a:ea typeface="Montserrat" pitchFamily="34" charset="-122"/>
                <a:cs typeface="Montserrat" pitchFamily="34" charset="-120"/>
              </a:rPr>
              <a:t>Destination Network</a:t>
            </a:r>
            <a:endParaRPr lang="en-US" sz="2214" dirty="0"/>
          </a:p>
        </p:txBody>
      </p:sp>
      <p:sp>
        <p:nvSpPr>
          <p:cNvPr id="9" name="Text 5"/>
          <p:cNvSpPr/>
          <p:nvPr/>
        </p:nvSpPr>
        <p:spPr>
          <a:xfrm>
            <a:off x="1518285" y="5210056"/>
            <a:ext cx="5684520" cy="719614"/>
          </a:xfrm>
          <a:prstGeom prst="rect">
            <a:avLst/>
          </a:prstGeom>
          <a:noFill/>
          <a:ln/>
        </p:spPr>
        <p:txBody>
          <a:bodyPr wrap="square" rtlCol="0" anchor="t"/>
          <a:lstStyle/>
          <a:p>
            <a:pPr marL="0" indent="0">
              <a:lnSpc>
                <a:spcPts val="2834"/>
              </a:lnSpc>
              <a:buNone/>
            </a:pPr>
            <a:r>
              <a:rPr lang="en-US" sz="1771" dirty="0">
                <a:solidFill>
                  <a:srgbClr val="DCD7E5"/>
                </a:solidFill>
                <a:latin typeface="Heebo" pitchFamily="34" charset="0"/>
                <a:ea typeface="Heebo" pitchFamily="34" charset="-122"/>
                <a:cs typeface="Heebo" pitchFamily="34" charset="-120"/>
              </a:rPr>
              <a:t>The routing table stores information about the networks that the device can reach.</a:t>
            </a:r>
            <a:endParaRPr lang="en-US" sz="1771" dirty="0"/>
          </a:p>
        </p:txBody>
      </p:sp>
      <p:sp>
        <p:nvSpPr>
          <p:cNvPr id="10" name="Shape 6"/>
          <p:cNvSpPr/>
          <p:nvPr/>
        </p:nvSpPr>
        <p:spPr>
          <a:xfrm>
            <a:off x="7427714" y="4723686"/>
            <a:ext cx="506135" cy="506135"/>
          </a:xfrm>
          <a:prstGeom prst="roundRect">
            <a:avLst>
              <a:gd name="adj" fmla="val 18667"/>
            </a:avLst>
          </a:prstGeom>
          <a:solidFill>
            <a:srgbClr val="31136C"/>
          </a:solidFill>
          <a:ln w="7620">
            <a:solidFill>
              <a:srgbClr val="4A2C85"/>
            </a:solidFill>
            <a:prstDash val="solid"/>
          </a:ln>
        </p:spPr>
      </p:sp>
      <p:sp>
        <p:nvSpPr>
          <p:cNvPr id="11" name="Text 7"/>
          <p:cNvSpPr/>
          <p:nvPr/>
        </p:nvSpPr>
        <p:spPr>
          <a:xfrm>
            <a:off x="7584877" y="4807982"/>
            <a:ext cx="191691" cy="337423"/>
          </a:xfrm>
          <a:prstGeom prst="rect">
            <a:avLst/>
          </a:prstGeom>
          <a:noFill/>
          <a:ln/>
        </p:spPr>
        <p:txBody>
          <a:bodyPr wrap="none" rtlCol="0" anchor="t"/>
          <a:lstStyle/>
          <a:p>
            <a:pPr marL="0" indent="0" algn="ctr">
              <a:lnSpc>
                <a:spcPts val="2657"/>
              </a:lnSpc>
              <a:buNone/>
            </a:pPr>
            <a:r>
              <a:rPr lang="en-US" sz="2657" dirty="0">
                <a:solidFill>
                  <a:srgbClr val="DCD7E5"/>
                </a:solidFill>
                <a:latin typeface="Montserrat" pitchFamily="34" charset="0"/>
                <a:ea typeface="Montserrat" pitchFamily="34" charset="-122"/>
                <a:cs typeface="Montserrat" pitchFamily="34" charset="-120"/>
              </a:rPr>
              <a:t>2</a:t>
            </a:r>
            <a:endParaRPr lang="en-US" sz="2657" dirty="0"/>
          </a:p>
        </p:txBody>
      </p:sp>
      <p:sp>
        <p:nvSpPr>
          <p:cNvPr id="12" name="Text 8"/>
          <p:cNvSpPr/>
          <p:nvPr/>
        </p:nvSpPr>
        <p:spPr>
          <a:xfrm>
            <a:off x="8158758" y="4723686"/>
            <a:ext cx="2811899" cy="351472"/>
          </a:xfrm>
          <a:prstGeom prst="rect">
            <a:avLst/>
          </a:prstGeom>
          <a:noFill/>
          <a:ln/>
        </p:spPr>
        <p:txBody>
          <a:bodyPr wrap="none" rtlCol="0" anchor="t"/>
          <a:lstStyle/>
          <a:p>
            <a:pPr marL="0" indent="0">
              <a:lnSpc>
                <a:spcPts val="2768"/>
              </a:lnSpc>
              <a:buNone/>
            </a:pPr>
            <a:r>
              <a:rPr lang="en-US" sz="2214" dirty="0">
                <a:solidFill>
                  <a:srgbClr val="DCD7E5"/>
                </a:solidFill>
                <a:latin typeface="Montserrat" pitchFamily="34" charset="0"/>
                <a:ea typeface="Montserrat" pitchFamily="34" charset="-122"/>
                <a:cs typeface="Montserrat" pitchFamily="34" charset="-120"/>
              </a:rPr>
              <a:t>Next Hop</a:t>
            </a:r>
            <a:endParaRPr lang="en-US" sz="2214" dirty="0"/>
          </a:p>
        </p:txBody>
      </p:sp>
      <p:sp>
        <p:nvSpPr>
          <p:cNvPr id="13" name="Text 9"/>
          <p:cNvSpPr/>
          <p:nvPr/>
        </p:nvSpPr>
        <p:spPr>
          <a:xfrm>
            <a:off x="8158758" y="5210056"/>
            <a:ext cx="5684520" cy="719614"/>
          </a:xfrm>
          <a:prstGeom prst="rect">
            <a:avLst/>
          </a:prstGeom>
          <a:noFill/>
          <a:ln/>
        </p:spPr>
        <p:txBody>
          <a:bodyPr wrap="square" rtlCol="0" anchor="t"/>
          <a:lstStyle/>
          <a:p>
            <a:pPr marL="0" indent="0">
              <a:lnSpc>
                <a:spcPts val="2834"/>
              </a:lnSpc>
              <a:buNone/>
            </a:pPr>
            <a:r>
              <a:rPr lang="en-US" sz="1771" dirty="0">
                <a:solidFill>
                  <a:srgbClr val="DCD7E5"/>
                </a:solidFill>
                <a:latin typeface="Heebo" pitchFamily="34" charset="0"/>
                <a:ea typeface="Heebo" pitchFamily="34" charset="-122"/>
                <a:cs typeface="Heebo" pitchFamily="34" charset="-120"/>
              </a:rPr>
              <a:t>The next hop is the IP address of the next router or gateway that the packet should be forwarded to.</a:t>
            </a:r>
            <a:endParaRPr lang="en-US" sz="1771" dirty="0"/>
          </a:p>
        </p:txBody>
      </p:sp>
      <p:sp>
        <p:nvSpPr>
          <p:cNvPr id="14" name="Shape 10"/>
          <p:cNvSpPr/>
          <p:nvPr/>
        </p:nvSpPr>
        <p:spPr>
          <a:xfrm>
            <a:off x="787241" y="6407587"/>
            <a:ext cx="506135" cy="506135"/>
          </a:xfrm>
          <a:prstGeom prst="roundRect">
            <a:avLst>
              <a:gd name="adj" fmla="val 18667"/>
            </a:avLst>
          </a:prstGeom>
          <a:solidFill>
            <a:srgbClr val="31136C"/>
          </a:solidFill>
          <a:ln w="7620">
            <a:solidFill>
              <a:srgbClr val="4A2C85"/>
            </a:solidFill>
            <a:prstDash val="solid"/>
          </a:ln>
        </p:spPr>
      </p:sp>
      <p:sp>
        <p:nvSpPr>
          <p:cNvPr id="15" name="Text 11"/>
          <p:cNvSpPr/>
          <p:nvPr/>
        </p:nvSpPr>
        <p:spPr>
          <a:xfrm>
            <a:off x="945118" y="6491883"/>
            <a:ext cx="190262" cy="337423"/>
          </a:xfrm>
          <a:prstGeom prst="rect">
            <a:avLst/>
          </a:prstGeom>
          <a:noFill/>
          <a:ln/>
        </p:spPr>
        <p:txBody>
          <a:bodyPr wrap="none" rtlCol="0" anchor="t"/>
          <a:lstStyle/>
          <a:p>
            <a:pPr marL="0" indent="0" algn="ctr">
              <a:lnSpc>
                <a:spcPts val="2657"/>
              </a:lnSpc>
              <a:buNone/>
            </a:pPr>
            <a:r>
              <a:rPr lang="en-US" sz="2657" dirty="0">
                <a:solidFill>
                  <a:srgbClr val="DCD7E5"/>
                </a:solidFill>
                <a:latin typeface="Montserrat" pitchFamily="34" charset="0"/>
                <a:ea typeface="Montserrat" pitchFamily="34" charset="-122"/>
                <a:cs typeface="Montserrat" pitchFamily="34" charset="-120"/>
              </a:rPr>
              <a:t>3</a:t>
            </a:r>
            <a:endParaRPr lang="en-US" sz="2657" dirty="0"/>
          </a:p>
        </p:txBody>
      </p:sp>
      <p:sp>
        <p:nvSpPr>
          <p:cNvPr id="16" name="Text 12"/>
          <p:cNvSpPr/>
          <p:nvPr/>
        </p:nvSpPr>
        <p:spPr>
          <a:xfrm>
            <a:off x="1518285" y="6407587"/>
            <a:ext cx="2811899" cy="351472"/>
          </a:xfrm>
          <a:prstGeom prst="rect">
            <a:avLst/>
          </a:prstGeom>
          <a:noFill/>
          <a:ln/>
        </p:spPr>
        <p:txBody>
          <a:bodyPr wrap="none" rtlCol="0" anchor="t"/>
          <a:lstStyle/>
          <a:p>
            <a:pPr marL="0" indent="0">
              <a:lnSpc>
                <a:spcPts val="2768"/>
              </a:lnSpc>
              <a:buNone/>
            </a:pPr>
            <a:r>
              <a:rPr lang="en-US" sz="2214" dirty="0">
                <a:solidFill>
                  <a:srgbClr val="DCD7E5"/>
                </a:solidFill>
                <a:latin typeface="Montserrat" pitchFamily="34" charset="0"/>
                <a:ea typeface="Montserrat" pitchFamily="34" charset="-122"/>
                <a:cs typeface="Montserrat" pitchFamily="34" charset="-120"/>
              </a:rPr>
              <a:t>Interface</a:t>
            </a:r>
            <a:endParaRPr lang="en-US" sz="2214" dirty="0"/>
          </a:p>
        </p:txBody>
      </p:sp>
      <p:sp>
        <p:nvSpPr>
          <p:cNvPr id="17" name="Text 13"/>
          <p:cNvSpPr/>
          <p:nvPr/>
        </p:nvSpPr>
        <p:spPr>
          <a:xfrm>
            <a:off x="1518285" y="6893957"/>
            <a:ext cx="5684520" cy="719614"/>
          </a:xfrm>
          <a:prstGeom prst="rect">
            <a:avLst/>
          </a:prstGeom>
          <a:noFill/>
          <a:ln/>
        </p:spPr>
        <p:txBody>
          <a:bodyPr wrap="square" rtlCol="0" anchor="t"/>
          <a:lstStyle/>
          <a:p>
            <a:pPr marL="0" indent="0">
              <a:lnSpc>
                <a:spcPts val="2834"/>
              </a:lnSpc>
              <a:buNone/>
            </a:pPr>
            <a:r>
              <a:rPr lang="en-US" sz="1771" dirty="0">
                <a:solidFill>
                  <a:srgbClr val="DCD7E5"/>
                </a:solidFill>
                <a:latin typeface="Heebo" pitchFamily="34" charset="0"/>
                <a:ea typeface="Heebo" pitchFamily="34" charset="-122"/>
                <a:cs typeface="Heebo" pitchFamily="34" charset="-120"/>
              </a:rPr>
              <a:t>The interface is the physical or logical port on the device that the packet should be sent through.</a:t>
            </a:r>
            <a:endParaRPr lang="en-US" sz="1771" dirty="0"/>
          </a:p>
        </p:txBody>
      </p:sp>
      <p:sp>
        <p:nvSpPr>
          <p:cNvPr id="18" name="Shape 14"/>
          <p:cNvSpPr/>
          <p:nvPr/>
        </p:nvSpPr>
        <p:spPr>
          <a:xfrm>
            <a:off x="7427714" y="6407587"/>
            <a:ext cx="506135" cy="506135"/>
          </a:xfrm>
          <a:prstGeom prst="roundRect">
            <a:avLst>
              <a:gd name="adj" fmla="val 18667"/>
            </a:avLst>
          </a:prstGeom>
          <a:solidFill>
            <a:srgbClr val="31136C"/>
          </a:solidFill>
          <a:ln w="7620">
            <a:solidFill>
              <a:srgbClr val="4A2C85"/>
            </a:solidFill>
            <a:prstDash val="solid"/>
          </a:ln>
        </p:spPr>
      </p:sp>
      <p:sp>
        <p:nvSpPr>
          <p:cNvPr id="19" name="Text 15"/>
          <p:cNvSpPr/>
          <p:nvPr/>
        </p:nvSpPr>
        <p:spPr>
          <a:xfrm>
            <a:off x="7569279" y="6491883"/>
            <a:ext cx="223004" cy="337423"/>
          </a:xfrm>
          <a:prstGeom prst="rect">
            <a:avLst/>
          </a:prstGeom>
          <a:noFill/>
          <a:ln/>
        </p:spPr>
        <p:txBody>
          <a:bodyPr wrap="none" rtlCol="0" anchor="t"/>
          <a:lstStyle/>
          <a:p>
            <a:pPr marL="0" indent="0" algn="ctr">
              <a:lnSpc>
                <a:spcPts val="2657"/>
              </a:lnSpc>
              <a:buNone/>
            </a:pPr>
            <a:r>
              <a:rPr lang="en-US" sz="2657" dirty="0">
                <a:solidFill>
                  <a:srgbClr val="DCD7E5"/>
                </a:solidFill>
                <a:latin typeface="Montserrat" pitchFamily="34" charset="0"/>
                <a:ea typeface="Montserrat" pitchFamily="34" charset="-122"/>
                <a:cs typeface="Montserrat" pitchFamily="34" charset="-120"/>
              </a:rPr>
              <a:t>4</a:t>
            </a:r>
            <a:endParaRPr lang="en-US" sz="2657" dirty="0"/>
          </a:p>
        </p:txBody>
      </p:sp>
      <p:sp>
        <p:nvSpPr>
          <p:cNvPr id="20" name="Text 16"/>
          <p:cNvSpPr/>
          <p:nvPr/>
        </p:nvSpPr>
        <p:spPr>
          <a:xfrm>
            <a:off x="8158758" y="6407587"/>
            <a:ext cx="2811899" cy="351472"/>
          </a:xfrm>
          <a:prstGeom prst="rect">
            <a:avLst/>
          </a:prstGeom>
          <a:noFill/>
          <a:ln/>
        </p:spPr>
        <p:txBody>
          <a:bodyPr wrap="none" rtlCol="0" anchor="t"/>
          <a:lstStyle/>
          <a:p>
            <a:pPr marL="0" indent="0">
              <a:lnSpc>
                <a:spcPts val="2768"/>
              </a:lnSpc>
              <a:buNone/>
            </a:pPr>
            <a:r>
              <a:rPr lang="en-US" sz="2214" dirty="0">
                <a:solidFill>
                  <a:srgbClr val="DCD7E5"/>
                </a:solidFill>
                <a:latin typeface="Montserrat" pitchFamily="34" charset="0"/>
                <a:ea typeface="Montserrat" pitchFamily="34" charset="-122"/>
                <a:cs typeface="Montserrat" pitchFamily="34" charset="-120"/>
              </a:rPr>
              <a:t>Metric</a:t>
            </a:r>
            <a:endParaRPr lang="en-US" sz="2214" dirty="0"/>
          </a:p>
        </p:txBody>
      </p:sp>
      <p:sp>
        <p:nvSpPr>
          <p:cNvPr id="21" name="Text 17"/>
          <p:cNvSpPr/>
          <p:nvPr/>
        </p:nvSpPr>
        <p:spPr>
          <a:xfrm>
            <a:off x="8158758" y="6893957"/>
            <a:ext cx="5684520" cy="719614"/>
          </a:xfrm>
          <a:prstGeom prst="rect">
            <a:avLst/>
          </a:prstGeom>
          <a:noFill/>
          <a:ln/>
        </p:spPr>
        <p:txBody>
          <a:bodyPr wrap="square" rtlCol="0" anchor="t"/>
          <a:lstStyle/>
          <a:p>
            <a:pPr marL="0" indent="0">
              <a:lnSpc>
                <a:spcPts val="2834"/>
              </a:lnSpc>
              <a:buNone/>
            </a:pPr>
            <a:r>
              <a:rPr lang="en-US" sz="1771" dirty="0">
                <a:solidFill>
                  <a:srgbClr val="DCD7E5"/>
                </a:solidFill>
                <a:latin typeface="Heebo" pitchFamily="34" charset="0"/>
                <a:ea typeface="Heebo" pitchFamily="34" charset="-122"/>
                <a:cs typeface="Heebo" pitchFamily="34" charset="-120"/>
              </a:rPr>
              <a:t>The routing metric, such as hop count or cost, determines the preferred path to a destination.</a:t>
            </a:r>
            <a:endParaRPr lang="en-US" sz="1771"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93790" y="868561"/>
            <a:ext cx="7291864" cy="708779"/>
          </a:xfrm>
          <a:prstGeom prst="rect">
            <a:avLst/>
          </a:prstGeom>
          <a:noFill/>
          <a:ln/>
        </p:spPr>
        <p:txBody>
          <a:bodyPr wrap="none" rtlCol="0" anchor="t"/>
          <a:lstStyle/>
          <a:p>
            <a:pPr marL="0" indent="0">
              <a:lnSpc>
                <a:spcPts val="5581"/>
              </a:lnSpc>
              <a:buNone/>
            </a:pPr>
            <a:r>
              <a:rPr lang="en-US" sz="4465" dirty="0">
                <a:solidFill>
                  <a:srgbClr val="F2F0F4"/>
                </a:solidFill>
                <a:latin typeface="Montserrat" pitchFamily="34" charset="0"/>
                <a:ea typeface="Montserrat" pitchFamily="34" charset="-122"/>
                <a:cs typeface="Montserrat" pitchFamily="34" charset="-120"/>
              </a:rPr>
              <a:t>Configuring Static Routes</a:t>
            </a:r>
            <a:endParaRPr lang="en-US" sz="4465" dirty="0"/>
          </a:p>
        </p:txBody>
      </p:sp>
      <p:pic>
        <p:nvPicPr>
          <p:cNvPr id="6" name="Image 2" descr="preencoded.png"/>
          <p:cNvPicPr>
            <a:picLocks noChangeAspect="1"/>
          </p:cNvPicPr>
          <p:nvPr/>
        </p:nvPicPr>
        <p:blipFill>
          <a:blip r:embed="rId5"/>
          <a:stretch>
            <a:fillRect/>
          </a:stretch>
        </p:blipFill>
        <p:spPr>
          <a:xfrm>
            <a:off x="793790" y="1917502"/>
            <a:ext cx="1134070" cy="1814513"/>
          </a:xfrm>
          <a:prstGeom prst="rect">
            <a:avLst/>
          </a:prstGeom>
        </p:spPr>
      </p:pic>
      <p:sp>
        <p:nvSpPr>
          <p:cNvPr id="7" name="Text 2"/>
          <p:cNvSpPr/>
          <p:nvPr/>
        </p:nvSpPr>
        <p:spPr>
          <a:xfrm>
            <a:off x="2268022" y="2144316"/>
            <a:ext cx="2835235" cy="354330"/>
          </a:xfrm>
          <a:prstGeom prst="rect">
            <a:avLst/>
          </a:prstGeom>
          <a:noFill/>
          <a:ln/>
        </p:spPr>
        <p:txBody>
          <a:bodyPr wrap="none" rtlCol="0" anchor="t"/>
          <a:lstStyle/>
          <a:p>
            <a:pPr marL="0" indent="0" algn="l">
              <a:lnSpc>
                <a:spcPts val="2791"/>
              </a:lnSpc>
              <a:buNone/>
            </a:pPr>
            <a:r>
              <a:rPr lang="en-US" sz="2233" dirty="0">
                <a:solidFill>
                  <a:srgbClr val="DCD7E5"/>
                </a:solidFill>
                <a:latin typeface="Montserrat" pitchFamily="34" charset="0"/>
                <a:ea typeface="Montserrat" pitchFamily="34" charset="-122"/>
                <a:cs typeface="Montserrat" pitchFamily="34" charset="-120"/>
              </a:rPr>
              <a:t>Identify Network</a:t>
            </a:r>
            <a:endParaRPr lang="en-US" sz="2233" dirty="0"/>
          </a:p>
        </p:txBody>
      </p:sp>
      <p:sp>
        <p:nvSpPr>
          <p:cNvPr id="8" name="Text 3"/>
          <p:cNvSpPr/>
          <p:nvPr/>
        </p:nvSpPr>
        <p:spPr>
          <a:xfrm>
            <a:off x="2268022" y="2634734"/>
            <a:ext cx="6082189" cy="362903"/>
          </a:xfrm>
          <a:prstGeom prst="rect">
            <a:avLst/>
          </a:prstGeom>
          <a:noFill/>
          <a:ln/>
        </p:spPr>
        <p:txBody>
          <a:bodyPr wrap="none" rtlCol="0" anchor="t"/>
          <a:lstStyle/>
          <a:p>
            <a:pPr marL="0" indent="0" algn="l">
              <a:lnSpc>
                <a:spcPts val="2858"/>
              </a:lnSpc>
              <a:buNone/>
            </a:pPr>
            <a:r>
              <a:rPr lang="en-US" sz="1786" dirty="0">
                <a:solidFill>
                  <a:srgbClr val="DCD7E5"/>
                </a:solidFill>
                <a:latin typeface="Heebo" pitchFamily="34" charset="0"/>
                <a:ea typeface="Heebo" pitchFamily="34" charset="-122"/>
                <a:cs typeface="Heebo" pitchFamily="34" charset="-120"/>
              </a:rPr>
              <a:t>Determine the destination network and subnet mask.</a:t>
            </a:r>
            <a:endParaRPr lang="en-US" sz="1786" dirty="0"/>
          </a:p>
        </p:txBody>
      </p:sp>
      <p:pic>
        <p:nvPicPr>
          <p:cNvPr id="9" name="Image 3" descr="preencoded.png"/>
          <p:cNvPicPr>
            <a:picLocks noChangeAspect="1"/>
          </p:cNvPicPr>
          <p:nvPr/>
        </p:nvPicPr>
        <p:blipFill>
          <a:blip r:embed="rId6"/>
          <a:stretch>
            <a:fillRect/>
          </a:stretch>
        </p:blipFill>
        <p:spPr>
          <a:xfrm>
            <a:off x="793790" y="3732014"/>
            <a:ext cx="1134070" cy="1814513"/>
          </a:xfrm>
          <a:prstGeom prst="rect">
            <a:avLst/>
          </a:prstGeom>
        </p:spPr>
      </p:pic>
      <p:sp>
        <p:nvSpPr>
          <p:cNvPr id="10" name="Text 4"/>
          <p:cNvSpPr/>
          <p:nvPr/>
        </p:nvSpPr>
        <p:spPr>
          <a:xfrm>
            <a:off x="2268022" y="3958828"/>
            <a:ext cx="2835235" cy="354330"/>
          </a:xfrm>
          <a:prstGeom prst="rect">
            <a:avLst/>
          </a:prstGeom>
          <a:noFill/>
          <a:ln/>
        </p:spPr>
        <p:txBody>
          <a:bodyPr wrap="none" rtlCol="0" anchor="t"/>
          <a:lstStyle/>
          <a:p>
            <a:pPr marL="0" indent="0" algn="l">
              <a:lnSpc>
                <a:spcPts val="2791"/>
              </a:lnSpc>
              <a:buNone/>
            </a:pPr>
            <a:r>
              <a:rPr lang="en-US" sz="2233" dirty="0">
                <a:solidFill>
                  <a:srgbClr val="DCD7E5"/>
                </a:solidFill>
                <a:latin typeface="Montserrat" pitchFamily="34" charset="0"/>
                <a:ea typeface="Montserrat" pitchFamily="34" charset="-122"/>
                <a:cs typeface="Montserrat" pitchFamily="34" charset="-120"/>
              </a:rPr>
              <a:t>Specify Next Hop</a:t>
            </a:r>
            <a:endParaRPr lang="en-US" sz="2233" dirty="0"/>
          </a:p>
        </p:txBody>
      </p:sp>
      <p:sp>
        <p:nvSpPr>
          <p:cNvPr id="11" name="Text 5"/>
          <p:cNvSpPr/>
          <p:nvPr/>
        </p:nvSpPr>
        <p:spPr>
          <a:xfrm>
            <a:off x="2268022" y="4449247"/>
            <a:ext cx="6082189" cy="725805"/>
          </a:xfrm>
          <a:prstGeom prst="rect">
            <a:avLst/>
          </a:prstGeom>
          <a:noFill/>
          <a:ln/>
        </p:spPr>
        <p:txBody>
          <a:bodyPr wrap="square" rtlCol="0" anchor="t"/>
          <a:lstStyle/>
          <a:p>
            <a:pPr marL="0" indent="0" algn="l">
              <a:lnSpc>
                <a:spcPts val="2858"/>
              </a:lnSpc>
              <a:buNone/>
            </a:pPr>
            <a:r>
              <a:rPr lang="en-US" sz="1786" dirty="0">
                <a:solidFill>
                  <a:srgbClr val="DCD7E5"/>
                </a:solidFill>
                <a:latin typeface="Heebo" pitchFamily="34" charset="0"/>
                <a:ea typeface="Heebo" pitchFamily="34" charset="-122"/>
                <a:cs typeface="Heebo" pitchFamily="34" charset="-120"/>
              </a:rPr>
              <a:t>Identify the IP address of the next router or gateway to reach the destination.</a:t>
            </a:r>
            <a:endParaRPr lang="en-US" sz="1786" dirty="0"/>
          </a:p>
        </p:txBody>
      </p:sp>
      <p:pic>
        <p:nvPicPr>
          <p:cNvPr id="12" name="Image 4" descr="preencoded.png"/>
          <p:cNvPicPr>
            <a:picLocks noChangeAspect="1"/>
          </p:cNvPicPr>
          <p:nvPr/>
        </p:nvPicPr>
        <p:blipFill>
          <a:blip r:embed="rId7"/>
          <a:stretch>
            <a:fillRect/>
          </a:stretch>
        </p:blipFill>
        <p:spPr>
          <a:xfrm>
            <a:off x="793790" y="5546527"/>
            <a:ext cx="1134070" cy="1814513"/>
          </a:xfrm>
          <a:prstGeom prst="rect">
            <a:avLst/>
          </a:prstGeom>
        </p:spPr>
      </p:pic>
      <p:sp>
        <p:nvSpPr>
          <p:cNvPr id="13" name="Text 6"/>
          <p:cNvSpPr/>
          <p:nvPr/>
        </p:nvSpPr>
        <p:spPr>
          <a:xfrm>
            <a:off x="2268022" y="5773341"/>
            <a:ext cx="2835235" cy="354330"/>
          </a:xfrm>
          <a:prstGeom prst="rect">
            <a:avLst/>
          </a:prstGeom>
          <a:noFill/>
          <a:ln/>
        </p:spPr>
        <p:txBody>
          <a:bodyPr wrap="none" rtlCol="0" anchor="t"/>
          <a:lstStyle/>
          <a:p>
            <a:pPr marL="0" indent="0" algn="l">
              <a:lnSpc>
                <a:spcPts val="2791"/>
              </a:lnSpc>
              <a:buNone/>
            </a:pPr>
            <a:r>
              <a:rPr lang="en-US" sz="2233" dirty="0">
                <a:solidFill>
                  <a:srgbClr val="DCD7E5"/>
                </a:solidFill>
                <a:latin typeface="Montserrat" pitchFamily="34" charset="0"/>
                <a:ea typeface="Montserrat" pitchFamily="34" charset="-122"/>
                <a:cs typeface="Montserrat" pitchFamily="34" charset="-120"/>
              </a:rPr>
              <a:t>Configure Route</a:t>
            </a:r>
            <a:endParaRPr lang="en-US" sz="2233" dirty="0"/>
          </a:p>
        </p:txBody>
      </p:sp>
      <p:sp>
        <p:nvSpPr>
          <p:cNvPr id="14" name="Text 7"/>
          <p:cNvSpPr/>
          <p:nvPr/>
        </p:nvSpPr>
        <p:spPr>
          <a:xfrm>
            <a:off x="2268022" y="6263759"/>
            <a:ext cx="6082189" cy="725805"/>
          </a:xfrm>
          <a:prstGeom prst="rect">
            <a:avLst/>
          </a:prstGeom>
          <a:noFill/>
          <a:ln/>
        </p:spPr>
        <p:txBody>
          <a:bodyPr wrap="square" rtlCol="0" anchor="t"/>
          <a:lstStyle/>
          <a:p>
            <a:pPr marL="0" indent="0" algn="l">
              <a:lnSpc>
                <a:spcPts val="2858"/>
              </a:lnSpc>
              <a:buNone/>
            </a:pPr>
            <a:r>
              <a:rPr lang="en-US" sz="1786" dirty="0">
                <a:solidFill>
                  <a:srgbClr val="DCD7E5"/>
                </a:solidFill>
                <a:latin typeface="Heebo" pitchFamily="34" charset="0"/>
                <a:ea typeface="Heebo" pitchFamily="34" charset="-122"/>
                <a:cs typeface="Heebo" pitchFamily="34" charset="-120"/>
              </a:rPr>
              <a:t>Use the appropriate command to add the static route to the routing table.</a:t>
            </a:r>
            <a:endParaRPr lang="en-US" sz="1786"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93790" y="711637"/>
            <a:ext cx="7556421" cy="1417558"/>
          </a:xfrm>
          <a:prstGeom prst="rect">
            <a:avLst/>
          </a:prstGeom>
          <a:noFill/>
          <a:ln/>
        </p:spPr>
        <p:txBody>
          <a:bodyPr wrap="square" rtlCol="0" anchor="t"/>
          <a:lstStyle/>
          <a:p>
            <a:pPr marL="0" indent="0">
              <a:lnSpc>
                <a:spcPts val="5581"/>
              </a:lnSpc>
              <a:buNone/>
            </a:pPr>
            <a:r>
              <a:rPr lang="en-US" sz="4465" dirty="0">
                <a:solidFill>
                  <a:srgbClr val="F2F0F4"/>
                </a:solidFill>
                <a:latin typeface="Montserrat" pitchFamily="34" charset="0"/>
                <a:ea typeface="Montserrat" pitchFamily="34" charset="-122"/>
                <a:cs typeface="Montserrat" pitchFamily="34" charset="-120"/>
              </a:rPr>
              <a:t>Advantages of Static Routing</a:t>
            </a:r>
            <a:endParaRPr lang="en-US" sz="4465" dirty="0"/>
          </a:p>
        </p:txBody>
      </p:sp>
      <p:sp>
        <p:nvSpPr>
          <p:cNvPr id="6" name="Shape 2"/>
          <p:cNvSpPr/>
          <p:nvPr/>
        </p:nvSpPr>
        <p:spPr>
          <a:xfrm>
            <a:off x="793790" y="2469356"/>
            <a:ext cx="3664863" cy="2410897"/>
          </a:xfrm>
          <a:prstGeom prst="roundRect">
            <a:avLst>
              <a:gd name="adj" fmla="val 3952"/>
            </a:avLst>
          </a:prstGeom>
          <a:solidFill>
            <a:srgbClr val="31136C"/>
          </a:solidFill>
          <a:ln w="7620">
            <a:solidFill>
              <a:srgbClr val="4A2C85"/>
            </a:solidFill>
            <a:prstDash val="solid"/>
          </a:ln>
        </p:spPr>
      </p:sp>
      <p:sp>
        <p:nvSpPr>
          <p:cNvPr id="7" name="Text 3"/>
          <p:cNvSpPr/>
          <p:nvPr/>
        </p:nvSpPr>
        <p:spPr>
          <a:xfrm>
            <a:off x="1028224" y="2703790"/>
            <a:ext cx="2835235" cy="354330"/>
          </a:xfrm>
          <a:prstGeom prst="rect">
            <a:avLst/>
          </a:prstGeom>
          <a:noFill/>
          <a:ln/>
        </p:spPr>
        <p:txBody>
          <a:bodyPr wrap="none" rtlCol="0" anchor="t"/>
          <a:lstStyle/>
          <a:p>
            <a:pPr marL="0" indent="0">
              <a:lnSpc>
                <a:spcPts val="2791"/>
              </a:lnSpc>
              <a:buNone/>
            </a:pPr>
            <a:r>
              <a:rPr lang="en-US" sz="2233" dirty="0">
                <a:solidFill>
                  <a:srgbClr val="DCD7E5"/>
                </a:solidFill>
                <a:latin typeface="Montserrat" pitchFamily="34" charset="0"/>
                <a:ea typeface="Montserrat" pitchFamily="34" charset="-122"/>
                <a:cs typeface="Montserrat" pitchFamily="34" charset="-120"/>
              </a:rPr>
              <a:t>Simplicity</a:t>
            </a:r>
            <a:endParaRPr lang="en-US" sz="2233" dirty="0"/>
          </a:p>
        </p:txBody>
      </p:sp>
      <p:sp>
        <p:nvSpPr>
          <p:cNvPr id="8" name="Text 4"/>
          <p:cNvSpPr/>
          <p:nvPr/>
        </p:nvSpPr>
        <p:spPr>
          <a:xfrm>
            <a:off x="1028224" y="3194209"/>
            <a:ext cx="3195995" cy="1451610"/>
          </a:xfrm>
          <a:prstGeom prst="rect">
            <a:avLst/>
          </a:prstGeom>
          <a:noFill/>
          <a:ln/>
        </p:spPr>
        <p:txBody>
          <a:bodyPr wrap="square" rtlCol="0" anchor="t"/>
          <a:lstStyle/>
          <a:p>
            <a:pPr marL="0" indent="0">
              <a:lnSpc>
                <a:spcPts val="2858"/>
              </a:lnSpc>
              <a:buNone/>
            </a:pPr>
            <a:r>
              <a:rPr lang="en-US" sz="1786" dirty="0">
                <a:solidFill>
                  <a:srgbClr val="DCD7E5"/>
                </a:solidFill>
                <a:latin typeface="Heebo" pitchFamily="34" charset="0"/>
                <a:ea typeface="Heebo" pitchFamily="34" charset="-122"/>
                <a:cs typeface="Heebo" pitchFamily="34" charset="-120"/>
              </a:rPr>
              <a:t>Static routing is straightforward to configure and maintain, making it suitable for small or simple networks.</a:t>
            </a:r>
            <a:endParaRPr lang="en-US" sz="1786" dirty="0"/>
          </a:p>
        </p:txBody>
      </p:sp>
      <p:sp>
        <p:nvSpPr>
          <p:cNvPr id="9" name="Shape 5"/>
          <p:cNvSpPr/>
          <p:nvPr/>
        </p:nvSpPr>
        <p:spPr>
          <a:xfrm>
            <a:off x="4685467" y="2469356"/>
            <a:ext cx="3664863" cy="2410897"/>
          </a:xfrm>
          <a:prstGeom prst="roundRect">
            <a:avLst>
              <a:gd name="adj" fmla="val 3952"/>
            </a:avLst>
          </a:prstGeom>
          <a:solidFill>
            <a:srgbClr val="31136C"/>
          </a:solidFill>
          <a:ln w="7620">
            <a:solidFill>
              <a:srgbClr val="4A2C85"/>
            </a:solidFill>
            <a:prstDash val="solid"/>
          </a:ln>
        </p:spPr>
      </p:sp>
      <p:sp>
        <p:nvSpPr>
          <p:cNvPr id="10" name="Text 6"/>
          <p:cNvSpPr/>
          <p:nvPr/>
        </p:nvSpPr>
        <p:spPr>
          <a:xfrm>
            <a:off x="4919901" y="2703790"/>
            <a:ext cx="2835235" cy="354330"/>
          </a:xfrm>
          <a:prstGeom prst="rect">
            <a:avLst/>
          </a:prstGeom>
          <a:noFill/>
          <a:ln/>
        </p:spPr>
        <p:txBody>
          <a:bodyPr wrap="none" rtlCol="0" anchor="t"/>
          <a:lstStyle/>
          <a:p>
            <a:pPr marL="0" indent="0">
              <a:lnSpc>
                <a:spcPts val="2791"/>
              </a:lnSpc>
              <a:buNone/>
            </a:pPr>
            <a:r>
              <a:rPr lang="en-US" sz="2233" dirty="0">
                <a:solidFill>
                  <a:srgbClr val="DCD7E5"/>
                </a:solidFill>
                <a:latin typeface="Montserrat" pitchFamily="34" charset="0"/>
                <a:ea typeface="Montserrat" pitchFamily="34" charset="-122"/>
                <a:cs typeface="Montserrat" pitchFamily="34" charset="-120"/>
              </a:rPr>
              <a:t>Security</a:t>
            </a:r>
            <a:endParaRPr lang="en-US" sz="2233" dirty="0"/>
          </a:p>
        </p:txBody>
      </p:sp>
      <p:sp>
        <p:nvSpPr>
          <p:cNvPr id="11" name="Text 7"/>
          <p:cNvSpPr/>
          <p:nvPr/>
        </p:nvSpPr>
        <p:spPr>
          <a:xfrm>
            <a:off x="4919901" y="3194209"/>
            <a:ext cx="3195995" cy="1451610"/>
          </a:xfrm>
          <a:prstGeom prst="rect">
            <a:avLst/>
          </a:prstGeom>
          <a:noFill/>
          <a:ln/>
        </p:spPr>
        <p:txBody>
          <a:bodyPr wrap="square" rtlCol="0" anchor="t"/>
          <a:lstStyle/>
          <a:p>
            <a:pPr marL="0" indent="0">
              <a:lnSpc>
                <a:spcPts val="2858"/>
              </a:lnSpc>
              <a:buNone/>
            </a:pPr>
            <a:r>
              <a:rPr lang="en-US" sz="1786" dirty="0">
                <a:solidFill>
                  <a:srgbClr val="DCD7E5"/>
                </a:solidFill>
                <a:latin typeface="Heebo" pitchFamily="34" charset="0"/>
                <a:ea typeface="Heebo" pitchFamily="34" charset="-122"/>
                <a:cs typeface="Heebo" pitchFamily="34" charset="-120"/>
              </a:rPr>
              <a:t>Static routes are less vulnerable to routing protocol vulnerabilities, improving network security.</a:t>
            </a:r>
            <a:endParaRPr lang="en-US" sz="1786" dirty="0"/>
          </a:p>
        </p:txBody>
      </p:sp>
      <p:sp>
        <p:nvSpPr>
          <p:cNvPr id="12" name="Shape 8"/>
          <p:cNvSpPr/>
          <p:nvPr/>
        </p:nvSpPr>
        <p:spPr>
          <a:xfrm>
            <a:off x="793790" y="5107067"/>
            <a:ext cx="3664863" cy="2410897"/>
          </a:xfrm>
          <a:prstGeom prst="roundRect">
            <a:avLst>
              <a:gd name="adj" fmla="val 3952"/>
            </a:avLst>
          </a:prstGeom>
          <a:solidFill>
            <a:srgbClr val="31136C"/>
          </a:solidFill>
          <a:ln w="7620">
            <a:solidFill>
              <a:srgbClr val="4A2C85"/>
            </a:solidFill>
            <a:prstDash val="solid"/>
          </a:ln>
        </p:spPr>
      </p:sp>
      <p:sp>
        <p:nvSpPr>
          <p:cNvPr id="13" name="Text 9"/>
          <p:cNvSpPr/>
          <p:nvPr/>
        </p:nvSpPr>
        <p:spPr>
          <a:xfrm>
            <a:off x="1028224" y="5341501"/>
            <a:ext cx="2835235" cy="354330"/>
          </a:xfrm>
          <a:prstGeom prst="rect">
            <a:avLst/>
          </a:prstGeom>
          <a:noFill/>
          <a:ln/>
        </p:spPr>
        <p:txBody>
          <a:bodyPr wrap="none" rtlCol="0" anchor="t"/>
          <a:lstStyle/>
          <a:p>
            <a:pPr marL="0" indent="0">
              <a:lnSpc>
                <a:spcPts val="2791"/>
              </a:lnSpc>
              <a:buNone/>
            </a:pPr>
            <a:r>
              <a:rPr lang="en-US" sz="2233" dirty="0">
                <a:solidFill>
                  <a:srgbClr val="DCD7E5"/>
                </a:solidFill>
                <a:latin typeface="Montserrat" pitchFamily="34" charset="0"/>
                <a:ea typeface="Montserrat" pitchFamily="34" charset="-122"/>
                <a:cs typeface="Montserrat" pitchFamily="34" charset="-120"/>
              </a:rPr>
              <a:t>Reliability</a:t>
            </a:r>
            <a:endParaRPr lang="en-US" sz="2233" dirty="0"/>
          </a:p>
        </p:txBody>
      </p:sp>
      <p:sp>
        <p:nvSpPr>
          <p:cNvPr id="14" name="Text 10"/>
          <p:cNvSpPr/>
          <p:nvPr/>
        </p:nvSpPr>
        <p:spPr>
          <a:xfrm>
            <a:off x="1028224" y="5831919"/>
            <a:ext cx="3195995" cy="1451610"/>
          </a:xfrm>
          <a:prstGeom prst="rect">
            <a:avLst/>
          </a:prstGeom>
          <a:noFill/>
          <a:ln/>
        </p:spPr>
        <p:txBody>
          <a:bodyPr wrap="square" rtlCol="0" anchor="t"/>
          <a:lstStyle/>
          <a:p>
            <a:pPr marL="0" indent="0">
              <a:lnSpc>
                <a:spcPts val="2858"/>
              </a:lnSpc>
              <a:buNone/>
            </a:pPr>
            <a:r>
              <a:rPr lang="en-US" sz="1786" dirty="0">
                <a:solidFill>
                  <a:srgbClr val="DCD7E5"/>
                </a:solidFill>
                <a:latin typeface="Heebo" pitchFamily="34" charset="0"/>
                <a:ea typeface="Heebo" pitchFamily="34" charset="-122"/>
                <a:cs typeface="Heebo" pitchFamily="34" charset="-120"/>
              </a:rPr>
              <a:t>Static routes do not rely on dynamic routing protocols, ensuring consistent and predictable routing behavior.</a:t>
            </a:r>
            <a:endParaRPr lang="en-US" sz="1786" dirty="0"/>
          </a:p>
        </p:txBody>
      </p:sp>
      <p:sp>
        <p:nvSpPr>
          <p:cNvPr id="15" name="Shape 11"/>
          <p:cNvSpPr/>
          <p:nvPr/>
        </p:nvSpPr>
        <p:spPr>
          <a:xfrm>
            <a:off x="4685467" y="5107067"/>
            <a:ext cx="3664863" cy="2410897"/>
          </a:xfrm>
          <a:prstGeom prst="roundRect">
            <a:avLst>
              <a:gd name="adj" fmla="val 3952"/>
            </a:avLst>
          </a:prstGeom>
          <a:solidFill>
            <a:srgbClr val="31136C"/>
          </a:solidFill>
          <a:ln w="7620">
            <a:solidFill>
              <a:srgbClr val="4A2C85"/>
            </a:solidFill>
            <a:prstDash val="solid"/>
          </a:ln>
        </p:spPr>
      </p:sp>
      <p:sp>
        <p:nvSpPr>
          <p:cNvPr id="16" name="Text 12"/>
          <p:cNvSpPr/>
          <p:nvPr/>
        </p:nvSpPr>
        <p:spPr>
          <a:xfrm>
            <a:off x="4919901" y="5341501"/>
            <a:ext cx="2835235" cy="354330"/>
          </a:xfrm>
          <a:prstGeom prst="rect">
            <a:avLst/>
          </a:prstGeom>
          <a:noFill/>
          <a:ln/>
        </p:spPr>
        <p:txBody>
          <a:bodyPr wrap="none" rtlCol="0" anchor="t"/>
          <a:lstStyle/>
          <a:p>
            <a:pPr marL="0" indent="0">
              <a:lnSpc>
                <a:spcPts val="2791"/>
              </a:lnSpc>
              <a:buNone/>
            </a:pPr>
            <a:r>
              <a:rPr lang="en-US" sz="2233" dirty="0">
                <a:solidFill>
                  <a:srgbClr val="DCD7E5"/>
                </a:solidFill>
                <a:latin typeface="Montserrat" pitchFamily="34" charset="0"/>
                <a:ea typeface="Montserrat" pitchFamily="34" charset="-122"/>
                <a:cs typeface="Montserrat" pitchFamily="34" charset="-120"/>
              </a:rPr>
              <a:t>Performance</a:t>
            </a:r>
            <a:endParaRPr lang="en-US" sz="2233" dirty="0"/>
          </a:p>
        </p:txBody>
      </p:sp>
      <p:sp>
        <p:nvSpPr>
          <p:cNvPr id="17" name="Text 13"/>
          <p:cNvSpPr/>
          <p:nvPr/>
        </p:nvSpPr>
        <p:spPr>
          <a:xfrm>
            <a:off x="4919901" y="5831919"/>
            <a:ext cx="3195995" cy="1088708"/>
          </a:xfrm>
          <a:prstGeom prst="rect">
            <a:avLst/>
          </a:prstGeom>
          <a:noFill/>
          <a:ln/>
        </p:spPr>
        <p:txBody>
          <a:bodyPr wrap="square" rtlCol="0" anchor="t"/>
          <a:lstStyle/>
          <a:p>
            <a:pPr marL="0" indent="0">
              <a:lnSpc>
                <a:spcPts val="2858"/>
              </a:lnSpc>
              <a:buNone/>
            </a:pPr>
            <a:r>
              <a:rPr lang="en-US" sz="1786" dirty="0">
                <a:solidFill>
                  <a:srgbClr val="DCD7E5"/>
                </a:solidFill>
                <a:latin typeface="Heebo" pitchFamily="34" charset="0"/>
                <a:ea typeface="Heebo" pitchFamily="34" charset="-122"/>
                <a:cs typeface="Heebo" pitchFamily="34" charset="-120"/>
              </a:rPr>
              <a:t>Static routing can provide faster packet forwarding compared to dynamic routing protocols.</a:t>
            </a:r>
            <a:endParaRPr lang="en-US" sz="1786"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742950" y="1085017"/>
            <a:ext cx="7591544" cy="663297"/>
          </a:xfrm>
          <a:prstGeom prst="rect">
            <a:avLst/>
          </a:prstGeom>
          <a:noFill/>
          <a:ln/>
        </p:spPr>
        <p:txBody>
          <a:bodyPr wrap="none" rtlCol="0" anchor="t"/>
          <a:lstStyle/>
          <a:p>
            <a:pPr marL="0" indent="0">
              <a:lnSpc>
                <a:spcPts val="5223"/>
              </a:lnSpc>
              <a:buNone/>
            </a:pPr>
            <a:r>
              <a:rPr lang="en-US" sz="4179" dirty="0">
                <a:solidFill>
                  <a:srgbClr val="F2F0F4"/>
                </a:solidFill>
                <a:latin typeface="Montserrat" pitchFamily="34" charset="0"/>
                <a:ea typeface="Montserrat" pitchFamily="34" charset="-122"/>
                <a:cs typeface="Montserrat" pitchFamily="34" charset="-120"/>
              </a:rPr>
              <a:t>Limitations of Static Routing</a:t>
            </a:r>
            <a:endParaRPr lang="en-US" sz="4179" dirty="0"/>
          </a:p>
        </p:txBody>
      </p:sp>
      <p:pic>
        <p:nvPicPr>
          <p:cNvPr id="6" name="Image 2" descr="preencoded.png"/>
          <p:cNvPicPr>
            <a:picLocks noChangeAspect="1"/>
          </p:cNvPicPr>
          <p:nvPr/>
        </p:nvPicPr>
        <p:blipFill>
          <a:blip r:embed="rId5"/>
          <a:stretch>
            <a:fillRect/>
          </a:stretch>
        </p:blipFill>
        <p:spPr>
          <a:xfrm>
            <a:off x="742950" y="2066687"/>
            <a:ext cx="530662" cy="530662"/>
          </a:xfrm>
          <a:prstGeom prst="rect">
            <a:avLst/>
          </a:prstGeom>
        </p:spPr>
      </p:pic>
      <p:sp>
        <p:nvSpPr>
          <p:cNvPr id="7" name="Text 2"/>
          <p:cNvSpPr/>
          <p:nvPr/>
        </p:nvSpPr>
        <p:spPr>
          <a:xfrm>
            <a:off x="742950" y="2809518"/>
            <a:ext cx="2653427" cy="331708"/>
          </a:xfrm>
          <a:prstGeom prst="rect">
            <a:avLst/>
          </a:prstGeom>
          <a:noFill/>
          <a:ln/>
        </p:spPr>
        <p:txBody>
          <a:bodyPr wrap="none" rtlCol="0" anchor="t"/>
          <a:lstStyle/>
          <a:p>
            <a:pPr marL="0" indent="0" algn="l">
              <a:lnSpc>
                <a:spcPts val="2612"/>
              </a:lnSpc>
              <a:buNone/>
            </a:pPr>
            <a:r>
              <a:rPr lang="en-US" sz="2089" dirty="0">
                <a:solidFill>
                  <a:srgbClr val="DCD7E5"/>
                </a:solidFill>
                <a:latin typeface="Montserrat" pitchFamily="34" charset="0"/>
                <a:ea typeface="Montserrat" pitchFamily="34" charset="-122"/>
                <a:cs typeface="Montserrat" pitchFamily="34" charset="-120"/>
              </a:rPr>
              <a:t>Network Growth</a:t>
            </a:r>
            <a:endParaRPr lang="en-US" sz="2089" dirty="0"/>
          </a:p>
        </p:txBody>
      </p:sp>
      <p:sp>
        <p:nvSpPr>
          <p:cNvPr id="8" name="Text 3"/>
          <p:cNvSpPr/>
          <p:nvPr/>
        </p:nvSpPr>
        <p:spPr>
          <a:xfrm>
            <a:off x="742950" y="3268504"/>
            <a:ext cx="3669863" cy="1018699"/>
          </a:xfrm>
          <a:prstGeom prst="rect">
            <a:avLst/>
          </a:prstGeom>
          <a:noFill/>
          <a:ln/>
        </p:spPr>
        <p:txBody>
          <a:bodyPr wrap="square" rtlCol="0" anchor="t"/>
          <a:lstStyle/>
          <a:p>
            <a:pPr marL="0" indent="0" algn="l">
              <a:lnSpc>
                <a:spcPts val="2674"/>
              </a:lnSpc>
              <a:buNone/>
            </a:pPr>
            <a:r>
              <a:rPr lang="en-US" sz="1672" dirty="0">
                <a:solidFill>
                  <a:srgbClr val="DCD7E5"/>
                </a:solidFill>
                <a:latin typeface="Heebo" pitchFamily="34" charset="0"/>
                <a:ea typeface="Heebo" pitchFamily="34" charset="-122"/>
                <a:cs typeface="Heebo" pitchFamily="34" charset="-120"/>
              </a:rPr>
              <a:t>Static routing becomes difficult to manage as the network grows in size and complexity.</a:t>
            </a:r>
            <a:endParaRPr lang="en-US" sz="1672" dirty="0"/>
          </a:p>
        </p:txBody>
      </p:sp>
      <p:pic>
        <p:nvPicPr>
          <p:cNvPr id="9" name="Image 3" descr="preencoded.png"/>
          <p:cNvPicPr>
            <a:picLocks noChangeAspect="1"/>
          </p:cNvPicPr>
          <p:nvPr/>
        </p:nvPicPr>
        <p:blipFill>
          <a:blip r:embed="rId6"/>
          <a:stretch>
            <a:fillRect/>
          </a:stretch>
        </p:blipFill>
        <p:spPr>
          <a:xfrm>
            <a:off x="4731187" y="2066687"/>
            <a:ext cx="530662" cy="530662"/>
          </a:xfrm>
          <a:prstGeom prst="rect">
            <a:avLst/>
          </a:prstGeom>
        </p:spPr>
      </p:pic>
      <p:sp>
        <p:nvSpPr>
          <p:cNvPr id="10" name="Text 4"/>
          <p:cNvSpPr/>
          <p:nvPr/>
        </p:nvSpPr>
        <p:spPr>
          <a:xfrm>
            <a:off x="4731187" y="2809518"/>
            <a:ext cx="2653427" cy="331708"/>
          </a:xfrm>
          <a:prstGeom prst="rect">
            <a:avLst/>
          </a:prstGeom>
          <a:noFill/>
          <a:ln/>
        </p:spPr>
        <p:txBody>
          <a:bodyPr wrap="none" rtlCol="0" anchor="t"/>
          <a:lstStyle/>
          <a:p>
            <a:pPr marL="0" indent="0" algn="l">
              <a:lnSpc>
                <a:spcPts val="2612"/>
              </a:lnSpc>
              <a:buNone/>
            </a:pPr>
            <a:r>
              <a:rPr lang="en-US" sz="2089" dirty="0">
                <a:solidFill>
                  <a:srgbClr val="DCD7E5"/>
                </a:solidFill>
                <a:latin typeface="Montserrat" pitchFamily="34" charset="0"/>
                <a:ea typeface="Montserrat" pitchFamily="34" charset="-122"/>
                <a:cs typeface="Montserrat" pitchFamily="34" charset="-120"/>
              </a:rPr>
              <a:t>Lack of Scalability</a:t>
            </a:r>
            <a:endParaRPr lang="en-US" sz="2089" dirty="0"/>
          </a:p>
        </p:txBody>
      </p:sp>
      <p:sp>
        <p:nvSpPr>
          <p:cNvPr id="11" name="Text 5"/>
          <p:cNvSpPr/>
          <p:nvPr/>
        </p:nvSpPr>
        <p:spPr>
          <a:xfrm>
            <a:off x="4731187" y="3268504"/>
            <a:ext cx="3669863" cy="1018699"/>
          </a:xfrm>
          <a:prstGeom prst="rect">
            <a:avLst/>
          </a:prstGeom>
          <a:noFill/>
          <a:ln/>
        </p:spPr>
        <p:txBody>
          <a:bodyPr wrap="square" rtlCol="0" anchor="t"/>
          <a:lstStyle/>
          <a:p>
            <a:pPr marL="0" indent="0" algn="l">
              <a:lnSpc>
                <a:spcPts val="2674"/>
              </a:lnSpc>
              <a:buNone/>
            </a:pPr>
            <a:r>
              <a:rPr lang="en-US" sz="1672" dirty="0">
                <a:solidFill>
                  <a:srgbClr val="DCD7E5"/>
                </a:solidFill>
                <a:latin typeface="Heebo" pitchFamily="34" charset="0"/>
                <a:ea typeface="Heebo" pitchFamily="34" charset="-122"/>
                <a:cs typeface="Heebo" pitchFamily="34" charset="-120"/>
              </a:rPr>
              <a:t>Static routes must be manually configured for each new network or network change, limiting scalability.</a:t>
            </a:r>
            <a:endParaRPr lang="en-US" sz="1672" dirty="0"/>
          </a:p>
        </p:txBody>
      </p:sp>
      <p:pic>
        <p:nvPicPr>
          <p:cNvPr id="12" name="Image 4" descr="preencoded.png"/>
          <p:cNvPicPr>
            <a:picLocks noChangeAspect="1"/>
          </p:cNvPicPr>
          <p:nvPr/>
        </p:nvPicPr>
        <p:blipFill>
          <a:blip r:embed="rId7"/>
          <a:stretch>
            <a:fillRect/>
          </a:stretch>
        </p:blipFill>
        <p:spPr>
          <a:xfrm>
            <a:off x="742950" y="4923949"/>
            <a:ext cx="530662" cy="530662"/>
          </a:xfrm>
          <a:prstGeom prst="rect">
            <a:avLst/>
          </a:prstGeom>
        </p:spPr>
      </p:pic>
      <p:sp>
        <p:nvSpPr>
          <p:cNvPr id="13" name="Text 6"/>
          <p:cNvSpPr/>
          <p:nvPr/>
        </p:nvSpPr>
        <p:spPr>
          <a:xfrm>
            <a:off x="742950" y="5666780"/>
            <a:ext cx="2710815" cy="331708"/>
          </a:xfrm>
          <a:prstGeom prst="rect">
            <a:avLst/>
          </a:prstGeom>
          <a:noFill/>
          <a:ln/>
        </p:spPr>
        <p:txBody>
          <a:bodyPr wrap="none" rtlCol="0" anchor="t"/>
          <a:lstStyle/>
          <a:p>
            <a:pPr marL="0" indent="0" algn="l">
              <a:lnSpc>
                <a:spcPts val="2612"/>
              </a:lnSpc>
              <a:buNone/>
            </a:pPr>
            <a:r>
              <a:rPr lang="en-US" sz="2089" dirty="0">
                <a:solidFill>
                  <a:srgbClr val="DCD7E5"/>
                </a:solidFill>
                <a:latin typeface="Montserrat" pitchFamily="34" charset="0"/>
                <a:ea typeface="Montserrat" pitchFamily="34" charset="-122"/>
                <a:cs typeface="Montserrat" pitchFamily="34" charset="-120"/>
              </a:rPr>
              <a:t>Lack of Redundancy</a:t>
            </a:r>
            <a:endParaRPr lang="en-US" sz="2089" dirty="0"/>
          </a:p>
        </p:txBody>
      </p:sp>
      <p:sp>
        <p:nvSpPr>
          <p:cNvPr id="14" name="Text 7"/>
          <p:cNvSpPr/>
          <p:nvPr/>
        </p:nvSpPr>
        <p:spPr>
          <a:xfrm>
            <a:off x="742950" y="6125766"/>
            <a:ext cx="3669863" cy="1018699"/>
          </a:xfrm>
          <a:prstGeom prst="rect">
            <a:avLst/>
          </a:prstGeom>
          <a:noFill/>
          <a:ln/>
        </p:spPr>
        <p:txBody>
          <a:bodyPr wrap="square" rtlCol="0" anchor="t"/>
          <a:lstStyle/>
          <a:p>
            <a:pPr marL="0" indent="0" algn="l">
              <a:lnSpc>
                <a:spcPts val="2674"/>
              </a:lnSpc>
              <a:buNone/>
            </a:pPr>
            <a:r>
              <a:rPr lang="en-US" sz="1672" dirty="0">
                <a:solidFill>
                  <a:srgbClr val="DCD7E5"/>
                </a:solidFill>
                <a:latin typeface="Heebo" pitchFamily="34" charset="0"/>
                <a:ea typeface="Heebo" pitchFamily="34" charset="-122"/>
                <a:cs typeface="Heebo" pitchFamily="34" charset="-120"/>
              </a:rPr>
              <a:t>Static routes do not automatically adapt to network failures, leading to potential service disruptions.</a:t>
            </a:r>
            <a:endParaRPr lang="en-US" sz="1672" dirty="0"/>
          </a:p>
        </p:txBody>
      </p:sp>
      <p:pic>
        <p:nvPicPr>
          <p:cNvPr id="15" name="Image 5" descr="preencoded.png"/>
          <p:cNvPicPr>
            <a:picLocks noChangeAspect="1"/>
          </p:cNvPicPr>
          <p:nvPr/>
        </p:nvPicPr>
        <p:blipFill>
          <a:blip r:embed="rId8"/>
          <a:stretch>
            <a:fillRect/>
          </a:stretch>
        </p:blipFill>
        <p:spPr>
          <a:xfrm>
            <a:off x="4731187" y="4923949"/>
            <a:ext cx="530662" cy="530662"/>
          </a:xfrm>
          <a:prstGeom prst="rect">
            <a:avLst/>
          </a:prstGeom>
        </p:spPr>
      </p:pic>
      <p:sp>
        <p:nvSpPr>
          <p:cNvPr id="16" name="Text 8"/>
          <p:cNvSpPr/>
          <p:nvPr/>
        </p:nvSpPr>
        <p:spPr>
          <a:xfrm>
            <a:off x="4731187" y="5666780"/>
            <a:ext cx="2653427" cy="331708"/>
          </a:xfrm>
          <a:prstGeom prst="rect">
            <a:avLst/>
          </a:prstGeom>
          <a:noFill/>
          <a:ln/>
        </p:spPr>
        <p:txBody>
          <a:bodyPr wrap="none" rtlCol="0" anchor="t"/>
          <a:lstStyle/>
          <a:p>
            <a:pPr marL="0" indent="0" algn="l">
              <a:lnSpc>
                <a:spcPts val="2612"/>
              </a:lnSpc>
              <a:buNone/>
            </a:pPr>
            <a:r>
              <a:rPr lang="en-US" sz="2089" dirty="0">
                <a:solidFill>
                  <a:srgbClr val="DCD7E5"/>
                </a:solidFill>
                <a:latin typeface="Montserrat" pitchFamily="34" charset="0"/>
                <a:ea typeface="Montserrat" pitchFamily="34" charset="-122"/>
                <a:cs typeface="Montserrat" pitchFamily="34" charset="-120"/>
              </a:rPr>
              <a:t>Inefficient Routing</a:t>
            </a:r>
            <a:endParaRPr lang="en-US" sz="2089" dirty="0"/>
          </a:p>
        </p:txBody>
      </p:sp>
      <p:sp>
        <p:nvSpPr>
          <p:cNvPr id="17" name="Text 9"/>
          <p:cNvSpPr/>
          <p:nvPr/>
        </p:nvSpPr>
        <p:spPr>
          <a:xfrm>
            <a:off x="4731187" y="6125766"/>
            <a:ext cx="3669863" cy="1018699"/>
          </a:xfrm>
          <a:prstGeom prst="rect">
            <a:avLst/>
          </a:prstGeom>
          <a:noFill/>
          <a:ln/>
        </p:spPr>
        <p:txBody>
          <a:bodyPr wrap="square" rtlCol="0" anchor="t"/>
          <a:lstStyle/>
          <a:p>
            <a:pPr marL="0" indent="0" algn="l">
              <a:lnSpc>
                <a:spcPts val="2674"/>
              </a:lnSpc>
              <a:buNone/>
            </a:pPr>
            <a:r>
              <a:rPr lang="en-US" sz="1672" dirty="0">
                <a:solidFill>
                  <a:srgbClr val="DCD7E5"/>
                </a:solidFill>
                <a:latin typeface="Heebo" pitchFamily="34" charset="0"/>
                <a:ea typeface="Heebo" pitchFamily="34" charset="-122"/>
                <a:cs typeface="Heebo" pitchFamily="34" charset="-120"/>
              </a:rPr>
              <a:t>Static routes may not always choose the most optimal path, resulting in suboptimal network performance.</a:t>
            </a:r>
            <a:endParaRPr lang="en-US" sz="1672"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196727" y="884277"/>
            <a:ext cx="7723346" cy="1268492"/>
          </a:xfrm>
          <a:prstGeom prst="rect">
            <a:avLst/>
          </a:prstGeom>
          <a:noFill/>
          <a:ln/>
        </p:spPr>
        <p:txBody>
          <a:bodyPr wrap="square" rtlCol="0" anchor="t"/>
          <a:lstStyle/>
          <a:p>
            <a:pPr marL="0" indent="0">
              <a:lnSpc>
                <a:spcPts val="4994"/>
              </a:lnSpc>
              <a:buNone/>
            </a:pPr>
            <a:r>
              <a:rPr lang="en-US" sz="3995" dirty="0">
                <a:solidFill>
                  <a:srgbClr val="F2F0F4"/>
                </a:solidFill>
                <a:latin typeface="Montserrat" pitchFamily="34" charset="0"/>
                <a:ea typeface="Montserrat" pitchFamily="34" charset="-122"/>
                <a:cs typeface="Montserrat" pitchFamily="34" charset="-120"/>
              </a:rPr>
              <a:t>Static Routing in Enterprise Networks</a:t>
            </a:r>
            <a:endParaRPr lang="en-US" sz="3995" dirty="0"/>
          </a:p>
        </p:txBody>
      </p:sp>
      <p:sp>
        <p:nvSpPr>
          <p:cNvPr id="6" name="Shape 2"/>
          <p:cNvSpPr/>
          <p:nvPr/>
        </p:nvSpPr>
        <p:spPr>
          <a:xfrm>
            <a:off x="6488430" y="2457093"/>
            <a:ext cx="25360" cy="4888111"/>
          </a:xfrm>
          <a:prstGeom prst="roundRect">
            <a:avLst>
              <a:gd name="adj" fmla="val 336134"/>
            </a:avLst>
          </a:prstGeom>
          <a:solidFill>
            <a:srgbClr val="4A2C85"/>
          </a:solidFill>
          <a:ln/>
        </p:spPr>
      </p:sp>
      <p:sp>
        <p:nvSpPr>
          <p:cNvPr id="7" name="Shape 3"/>
          <p:cNvSpPr/>
          <p:nvPr/>
        </p:nvSpPr>
        <p:spPr>
          <a:xfrm>
            <a:off x="6729353" y="2900898"/>
            <a:ext cx="710327" cy="25360"/>
          </a:xfrm>
          <a:prstGeom prst="roundRect">
            <a:avLst>
              <a:gd name="adj" fmla="val 336134"/>
            </a:avLst>
          </a:prstGeom>
          <a:solidFill>
            <a:srgbClr val="4A2C85"/>
          </a:solidFill>
          <a:ln/>
        </p:spPr>
      </p:sp>
      <p:sp>
        <p:nvSpPr>
          <p:cNvPr id="8" name="Shape 4"/>
          <p:cNvSpPr/>
          <p:nvPr/>
        </p:nvSpPr>
        <p:spPr>
          <a:xfrm>
            <a:off x="6272748" y="2685336"/>
            <a:ext cx="456605" cy="456605"/>
          </a:xfrm>
          <a:prstGeom prst="roundRect">
            <a:avLst>
              <a:gd name="adj" fmla="val 18669"/>
            </a:avLst>
          </a:prstGeom>
          <a:solidFill>
            <a:srgbClr val="31136C"/>
          </a:solidFill>
          <a:ln w="7620">
            <a:solidFill>
              <a:srgbClr val="4A2C85"/>
            </a:solidFill>
            <a:prstDash val="solid"/>
          </a:ln>
        </p:spPr>
      </p:sp>
      <p:sp>
        <p:nvSpPr>
          <p:cNvPr id="9" name="Text 5"/>
          <p:cNvSpPr/>
          <p:nvPr/>
        </p:nvSpPr>
        <p:spPr>
          <a:xfrm>
            <a:off x="6446103" y="2761417"/>
            <a:ext cx="109895" cy="304443"/>
          </a:xfrm>
          <a:prstGeom prst="rect">
            <a:avLst/>
          </a:prstGeom>
          <a:noFill/>
          <a:ln/>
        </p:spPr>
        <p:txBody>
          <a:bodyPr wrap="none" rtlCol="0" anchor="t"/>
          <a:lstStyle/>
          <a:p>
            <a:pPr marL="0" indent="0" algn="ctr">
              <a:lnSpc>
                <a:spcPts val="2397"/>
              </a:lnSpc>
              <a:buNone/>
            </a:pPr>
            <a:r>
              <a:rPr lang="en-US" sz="2397" dirty="0">
                <a:solidFill>
                  <a:srgbClr val="DCD7E5"/>
                </a:solidFill>
                <a:latin typeface="Montserrat" pitchFamily="34" charset="0"/>
                <a:ea typeface="Montserrat" pitchFamily="34" charset="-122"/>
                <a:cs typeface="Montserrat" pitchFamily="34" charset="-120"/>
              </a:rPr>
              <a:t>1</a:t>
            </a:r>
            <a:endParaRPr lang="en-US" sz="2397" dirty="0"/>
          </a:p>
        </p:txBody>
      </p:sp>
      <p:sp>
        <p:nvSpPr>
          <p:cNvPr id="10" name="Text 6"/>
          <p:cNvSpPr/>
          <p:nvPr/>
        </p:nvSpPr>
        <p:spPr>
          <a:xfrm>
            <a:off x="7617262" y="2659975"/>
            <a:ext cx="2536984" cy="317063"/>
          </a:xfrm>
          <a:prstGeom prst="rect">
            <a:avLst/>
          </a:prstGeom>
          <a:noFill/>
          <a:ln/>
        </p:spPr>
        <p:txBody>
          <a:bodyPr wrap="none" rtlCol="0" anchor="t"/>
          <a:lstStyle/>
          <a:p>
            <a:pPr marL="0" indent="0" algn="l">
              <a:lnSpc>
                <a:spcPts val="2497"/>
              </a:lnSpc>
              <a:buNone/>
            </a:pPr>
            <a:r>
              <a:rPr lang="en-US" sz="1998" dirty="0">
                <a:solidFill>
                  <a:srgbClr val="DCD7E5"/>
                </a:solidFill>
                <a:latin typeface="Montserrat" pitchFamily="34" charset="0"/>
                <a:ea typeface="Montserrat" pitchFamily="34" charset="-122"/>
                <a:cs typeface="Montserrat" pitchFamily="34" charset="-120"/>
              </a:rPr>
              <a:t>Core Routers</a:t>
            </a:r>
            <a:endParaRPr lang="en-US" sz="1998" dirty="0"/>
          </a:p>
        </p:txBody>
      </p:sp>
      <p:sp>
        <p:nvSpPr>
          <p:cNvPr id="11" name="Text 7"/>
          <p:cNvSpPr/>
          <p:nvPr/>
        </p:nvSpPr>
        <p:spPr>
          <a:xfrm>
            <a:off x="7617262" y="3098721"/>
            <a:ext cx="6302812" cy="649605"/>
          </a:xfrm>
          <a:prstGeom prst="rect">
            <a:avLst/>
          </a:prstGeom>
          <a:noFill/>
          <a:ln/>
        </p:spPr>
        <p:txBody>
          <a:bodyPr wrap="square" rtlCol="0" anchor="t"/>
          <a:lstStyle/>
          <a:p>
            <a:pPr marL="0" indent="0" algn="l">
              <a:lnSpc>
                <a:spcPts val="2557"/>
              </a:lnSpc>
              <a:buNone/>
            </a:pPr>
            <a:r>
              <a:rPr lang="en-US" sz="1598" dirty="0">
                <a:solidFill>
                  <a:srgbClr val="DCD7E5"/>
                </a:solidFill>
                <a:latin typeface="Heebo" pitchFamily="34" charset="0"/>
                <a:ea typeface="Heebo" pitchFamily="34" charset="-122"/>
                <a:cs typeface="Heebo" pitchFamily="34" charset="-120"/>
              </a:rPr>
              <a:t>Static routing is commonly used on core routers to establish reliable connectivity between major network segments.</a:t>
            </a:r>
            <a:endParaRPr lang="en-US" sz="1598" dirty="0"/>
          </a:p>
        </p:txBody>
      </p:sp>
      <p:sp>
        <p:nvSpPr>
          <p:cNvPr id="12" name="Shape 8"/>
          <p:cNvSpPr/>
          <p:nvPr/>
        </p:nvSpPr>
        <p:spPr>
          <a:xfrm>
            <a:off x="6729353" y="4597896"/>
            <a:ext cx="710327" cy="25360"/>
          </a:xfrm>
          <a:prstGeom prst="roundRect">
            <a:avLst>
              <a:gd name="adj" fmla="val 336134"/>
            </a:avLst>
          </a:prstGeom>
          <a:solidFill>
            <a:srgbClr val="4A2C85"/>
          </a:solidFill>
          <a:ln/>
        </p:spPr>
      </p:sp>
      <p:sp>
        <p:nvSpPr>
          <p:cNvPr id="13" name="Shape 9"/>
          <p:cNvSpPr/>
          <p:nvPr/>
        </p:nvSpPr>
        <p:spPr>
          <a:xfrm>
            <a:off x="6272748" y="4382333"/>
            <a:ext cx="456605" cy="456605"/>
          </a:xfrm>
          <a:prstGeom prst="roundRect">
            <a:avLst>
              <a:gd name="adj" fmla="val 18669"/>
            </a:avLst>
          </a:prstGeom>
          <a:solidFill>
            <a:srgbClr val="31136C"/>
          </a:solidFill>
          <a:ln w="7620">
            <a:solidFill>
              <a:srgbClr val="4A2C85"/>
            </a:solidFill>
            <a:prstDash val="solid"/>
          </a:ln>
        </p:spPr>
      </p:sp>
      <p:sp>
        <p:nvSpPr>
          <p:cNvPr id="14" name="Text 10"/>
          <p:cNvSpPr/>
          <p:nvPr/>
        </p:nvSpPr>
        <p:spPr>
          <a:xfrm>
            <a:off x="6414552" y="4458414"/>
            <a:ext cx="172879" cy="304443"/>
          </a:xfrm>
          <a:prstGeom prst="rect">
            <a:avLst/>
          </a:prstGeom>
          <a:noFill/>
          <a:ln/>
        </p:spPr>
        <p:txBody>
          <a:bodyPr wrap="none" rtlCol="0" anchor="t"/>
          <a:lstStyle/>
          <a:p>
            <a:pPr marL="0" indent="0" algn="ctr">
              <a:lnSpc>
                <a:spcPts val="2397"/>
              </a:lnSpc>
              <a:buNone/>
            </a:pPr>
            <a:r>
              <a:rPr lang="en-US" sz="2397" dirty="0">
                <a:solidFill>
                  <a:srgbClr val="DCD7E5"/>
                </a:solidFill>
                <a:latin typeface="Montserrat" pitchFamily="34" charset="0"/>
                <a:ea typeface="Montserrat" pitchFamily="34" charset="-122"/>
                <a:cs typeface="Montserrat" pitchFamily="34" charset="-120"/>
              </a:rPr>
              <a:t>2</a:t>
            </a:r>
            <a:endParaRPr lang="en-US" sz="2397" dirty="0"/>
          </a:p>
        </p:txBody>
      </p:sp>
      <p:sp>
        <p:nvSpPr>
          <p:cNvPr id="15" name="Text 11"/>
          <p:cNvSpPr/>
          <p:nvPr/>
        </p:nvSpPr>
        <p:spPr>
          <a:xfrm>
            <a:off x="7617262" y="4356973"/>
            <a:ext cx="2536984" cy="317063"/>
          </a:xfrm>
          <a:prstGeom prst="rect">
            <a:avLst/>
          </a:prstGeom>
          <a:noFill/>
          <a:ln/>
        </p:spPr>
        <p:txBody>
          <a:bodyPr wrap="none" rtlCol="0" anchor="t"/>
          <a:lstStyle/>
          <a:p>
            <a:pPr marL="0" indent="0" algn="l">
              <a:lnSpc>
                <a:spcPts val="2497"/>
              </a:lnSpc>
              <a:buNone/>
            </a:pPr>
            <a:r>
              <a:rPr lang="en-US" sz="1998" dirty="0">
                <a:solidFill>
                  <a:srgbClr val="DCD7E5"/>
                </a:solidFill>
                <a:latin typeface="Montserrat" pitchFamily="34" charset="0"/>
                <a:ea typeface="Montserrat" pitchFamily="34" charset="-122"/>
                <a:cs typeface="Montserrat" pitchFamily="34" charset="-120"/>
              </a:rPr>
              <a:t>Branch Offices</a:t>
            </a:r>
            <a:endParaRPr lang="en-US" sz="1998" dirty="0"/>
          </a:p>
        </p:txBody>
      </p:sp>
      <p:sp>
        <p:nvSpPr>
          <p:cNvPr id="16" name="Text 12"/>
          <p:cNvSpPr/>
          <p:nvPr/>
        </p:nvSpPr>
        <p:spPr>
          <a:xfrm>
            <a:off x="7617262" y="4795718"/>
            <a:ext cx="6302812" cy="649605"/>
          </a:xfrm>
          <a:prstGeom prst="rect">
            <a:avLst/>
          </a:prstGeom>
          <a:noFill/>
          <a:ln/>
        </p:spPr>
        <p:txBody>
          <a:bodyPr wrap="square" rtlCol="0" anchor="t"/>
          <a:lstStyle/>
          <a:p>
            <a:pPr marL="0" indent="0" algn="l">
              <a:lnSpc>
                <a:spcPts val="2557"/>
              </a:lnSpc>
              <a:buNone/>
            </a:pPr>
            <a:r>
              <a:rPr lang="en-US" sz="1598" dirty="0">
                <a:solidFill>
                  <a:srgbClr val="DCD7E5"/>
                </a:solidFill>
                <a:latin typeface="Heebo" pitchFamily="34" charset="0"/>
                <a:ea typeface="Heebo" pitchFamily="34" charset="-122"/>
                <a:cs typeface="Heebo" pitchFamily="34" charset="-120"/>
              </a:rPr>
              <a:t>Static routing is often employed in branch office networks, where the topology and traffic patterns are relatively simple.</a:t>
            </a:r>
            <a:endParaRPr lang="en-US" sz="1598" dirty="0"/>
          </a:p>
        </p:txBody>
      </p:sp>
      <p:sp>
        <p:nvSpPr>
          <p:cNvPr id="17" name="Shape 13"/>
          <p:cNvSpPr/>
          <p:nvPr/>
        </p:nvSpPr>
        <p:spPr>
          <a:xfrm>
            <a:off x="6729353" y="6294894"/>
            <a:ext cx="710327" cy="25360"/>
          </a:xfrm>
          <a:prstGeom prst="roundRect">
            <a:avLst>
              <a:gd name="adj" fmla="val 336134"/>
            </a:avLst>
          </a:prstGeom>
          <a:solidFill>
            <a:srgbClr val="4A2C85"/>
          </a:solidFill>
          <a:ln/>
        </p:spPr>
      </p:sp>
      <p:sp>
        <p:nvSpPr>
          <p:cNvPr id="18" name="Shape 14"/>
          <p:cNvSpPr/>
          <p:nvPr/>
        </p:nvSpPr>
        <p:spPr>
          <a:xfrm>
            <a:off x="6272748" y="6079331"/>
            <a:ext cx="456605" cy="456605"/>
          </a:xfrm>
          <a:prstGeom prst="roundRect">
            <a:avLst>
              <a:gd name="adj" fmla="val 18669"/>
            </a:avLst>
          </a:prstGeom>
          <a:solidFill>
            <a:srgbClr val="31136C"/>
          </a:solidFill>
          <a:ln w="7620">
            <a:solidFill>
              <a:srgbClr val="4A2C85"/>
            </a:solidFill>
            <a:prstDash val="solid"/>
          </a:ln>
        </p:spPr>
      </p:sp>
      <p:sp>
        <p:nvSpPr>
          <p:cNvPr id="19" name="Text 15"/>
          <p:cNvSpPr/>
          <p:nvPr/>
        </p:nvSpPr>
        <p:spPr>
          <a:xfrm>
            <a:off x="6415147" y="6155412"/>
            <a:ext cx="171688" cy="304443"/>
          </a:xfrm>
          <a:prstGeom prst="rect">
            <a:avLst/>
          </a:prstGeom>
          <a:noFill/>
          <a:ln/>
        </p:spPr>
        <p:txBody>
          <a:bodyPr wrap="none" rtlCol="0" anchor="t"/>
          <a:lstStyle/>
          <a:p>
            <a:pPr marL="0" indent="0" algn="ctr">
              <a:lnSpc>
                <a:spcPts val="2397"/>
              </a:lnSpc>
              <a:buNone/>
            </a:pPr>
            <a:r>
              <a:rPr lang="en-US" sz="2397" dirty="0">
                <a:solidFill>
                  <a:srgbClr val="DCD7E5"/>
                </a:solidFill>
                <a:latin typeface="Montserrat" pitchFamily="34" charset="0"/>
                <a:ea typeface="Montserrat" pitchFamily="34" charset="-122"/>
                <a:cs typeface="Montserrat" pitchFamily="34" charset="-120"/>
              </a:rPr>
              <a:t>3</a:t>
            </a:r>
            <a:endParaRPr lang="en-US" sz="2397" dirty="0"/>
          </a:p>
        </p:txBody>
      </p:sp>
      <p:sp>
        <p:nvSpPr>
          <p:cNvPr id="20" name="Text 16"/>
          <p:cNvSpPr/>
          <p:nvPr/>
        </p:nvSpPr>
        <p:spPr>
          <a:xfrm>
            <a:off x="7617262" y="6053971"/>
            <a:ext cx="2683669" cy="317063"/>
          </a:xfrm>
          <a:prstGeom prst="rect">
            <a:avLst/>
          </a:prstGeom>
          <a:noFill/>
          <a:ln/>
        </p:spPr>
        <p:txBody>
          <a:bodyPr wrap="none" rtlCol="0" anchor="t"/>
          <a:lstStyle/>
          <a:p>
            <a:pPr marL="0" indent="0" algn="l">
              <a:lnSpc>
                <a:spcPts val="2497"/>
              </a:lnSpc>
              <a:buNone/>
            </a:pPr>
            <a:r>
              <a:rPr lang="en-US" sz="1998" dirty="0">
                <a:solidFill>
                  <a:srgbClr val="DCD7E5"/>
                </a:solidFill>
                <a:latin typeface="Montserrat" pitchFamily="34" charset="0"/>
                <a:ea typeface="Montserrat" pitchFamily="34" charset="-122"/>
                <a:cs typeface="Montserrat" pitchFamily="34" charset="-120"/>
              </a:rPr>
              <a:t>Internet Connectivity</a:t>
            </a:r>
            <a:endParaRPr lang="en-US" sz="1998" dirty="0"/>
          </a:p>
        </p:txBody>
      </p:sp>
      <p:sp>
        <p:nvSpPr>
          <p:cNvPr id="21" name="Text 17"/>
          <p:cNvSpPr/>
          <p:nvPr/>
        </p:nvSpPr>
        <p:spPr>
          <a:xfrm>
            <a:off x="7617262" y="6492716"/>
            <a:ext cx="6302812" cy="649605"/>
          </a:xfrm>
          <a:prstGeom prst="rect">
            <a:avLst/>
          </a:prstGeom>
          <a:noFill/>
          <a:ln/>
        </p:spPr>
        <p:txBody>
          <a:bodyPr wrap="square" rtlCol="0" anchor="t"/>
          <a:lstStyle/>
          <a:p>
            <a:pPr marL="0" indent="0" algn="l">
              <a:lnSpc>
                <a:spcPts val="2557"/>
              </a:lnSpc>
              <a:buNone/>
            </a:pPr>
            <a:r>
              <a:rPr lang="en-US" sz="1598" dirty="0">
                <a:solidFill>
                  <a:srgbClr val="DCD7E5"/>
                </a:solidFill>
                <a:latin typeface="Heebo" pitchFamily="34" charset="0"/>
                <a:ea typeface="Heebo" pitchFamily="34" charset="-122"/>
                <a:cs typeface="Heebo" pitchFamily="34" charset="-120"/>
              </a:rPr>
              <a:t>Static routes are typically used to define the default gateway for accessing the internet or other external networks.</a:t>
            </a:r>
            <a:endParaRPr lang="en-US" sz="1598"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793790" y="2539960"/>
            <a:ext cx="10347960" cy="708779"/>
          </a:xfrm>
          <a:prstGeom prst="rect">
            <a:avLst/>
          </a:prstGeom>
          <a:noFill/>
          <a:ln/>
        </p:spPr>
        <p:txBody>
          <a:bodyPr wrap="none" rtlCol="0" anchor="t"/>
          <a:lstStyle/>
          <a:p>
            <a:pPr marL="0" indent="0">
              <a:lnSpc>
                <a:spcPts val="5581"/>
              </a:lnSpc>
              <a:buNone/>
            </a:pPr>
            <a:r>
              <a:rPr lang="en-US" sz="4465" dirty="0">
                <a:solidFill>
                  <a:srgbClr val="F2F0F4"/>
                </a:solidFill>
                <a:latin typeface="Montserrat" pitchFamily="34" charset="0"/>
                <a:ea typeface="Montserrat" pitchFamily="34" charset="-122"/>
                <a:cs typeface="Montserrat" pitchFamily="34" charset="-120"/>
              </a:rPr>
              <a:t>Static Routing and Network Security</a:t>
            </a:r>
            <a:endParaRPr lang="en-US" sz="4465" dirty="0"/>
          </a:p>
        </p:txBody>
      </p:sp>
      <p:sp>
        <p:nvSpPr>
          <p:cNvPr id="5" name="Text 2"/>
          <p:cNvSpPr/>
          <p:nvPr/>
        </p:nvSpPr>
        <p:spPr>
          <a:xfrm>
            <a:off x="793790" y="3815715"/>
            <a:ext cx="2835235" cy="354330"/>
          </a:xfrm>
          <a:prstGeom prst="rect">
            <a:avLst/>
          </a:prstGeom>
          <a:noFill/>
          <a:ln/>
        </p:spPr>
        <p:txBody>
          <a:bodyPr wrap="none" rtlCol="0" anchor="t"/>
          <a:lstStyle/>
          <a:p>
            <a:pPr marL="0" indent="0">
              <a:lnSpc>
                <a:spcPts val="2791"/>
              </a:lnSpc>
              <a:buNone/>
            </a:pPr>
            <a:r>
              <a:rPr lang="en-US" sz="2233" dirty="0">
                <a:solidFill>
                  <a:srgbClr val="F2F0F4"/>
                </a:solidFill>
                <a:latin typeface="Montserrat" pitchFamily="34" charset="0"/>
                <a:ea typeface="Montserrat" pitchFamily="34" charset="-122"/>
                <a:cs typeface="Montserrat" pitchFamily="34" charset="-120"/>
              </a:rPr>
              <a:t>Access Control</a:t>
            </a:r>
            <a:endParaRPr lang="en-US" sz="2233" dirty="0"/>
          </a:p>
        </p:txBody>
      </p:sp>
      <p:sp>
        <p:nvSpPr>
          <p:cNvPr id="6" name="Text 3"/>
          <p:cNvSpPr/>
          <p:nvPr/>
        </p:nvSpPr>
        <p:spPr>
          <a:xfrm>
            <a:off x="793790" y="4396859"/>
            <a:ext cx="3978116" cy="1088708"/>
          </a:xfrm>
          <a:prstGeom prst="rect">
            <a:avLst/>
          </a:prstGeom>
          <a:noFill/>
          <a:ln/>
        </p:spPr>
        <p:txBody>
          <a:bodyPr wrap="square" rtlCol="0" anchor="t"/>
          <a:lstStyle/>
          <a:p>
            <a:pPr marL="0" indent="0">
              <a:lnSpc>
                <a:spcPts val="2858"/>
              </a:lnSpc>
              <a:buNone/>
            </a:pPr>
            <a:r>
              <a:rPr lang="en-US" sz="1786" dirty="0">
                <a:solidFill>
                  <a:srgbClr val="DCD7E5"/>
                </a:solidFill>
                <a:latin typeface="Heebo" pitchFamily="34" charset="0"/>
                <a:ea typeface="Heebo" pitchFamily="34" charset="-122"/>
                <a:cs typeface="Heebo" pitchFamily="34" charset="-120"/>
              </a:rPr>
              <a:t>Static routes can be used to control access to specific network segments, improving overall network security.</a:t>
            </a:r>
            <a:endParaRPr lang="en-US" sz="1786" dirty="0"/>
          </a:p>
        </p:txBody>
      </p:sp>
      <p:sp>
        <p:nvSpPr>
          <p:cNvPr id="7" name="Text 4"/>
          <p:cNvSpPr/>
          <p:nvPr/>
        </p:nvSpPr>
        <p:spPr>
          <a:xfrm>
            <a:off x="5332928" y="3815715"/>
            <a:ext cx="2835235" cy="354330"/>
          </a:xfrm>
          <a:prstGeom prst="rect">
            <a:avLst/>
          </a:prstGeom>
          <a:noFill/>
          <a:ln/>
        </p:spPr>
        <p:txBody>
          <a:bodyPr wrap="none" rtlCol="0" anchor="t"/>
          <a:lstStyle/>
          <a:p>
            <a:pPr marL="0" indent="0">
              <a:lnSpc>
                <a:spcPts val="2791"/>
              </a:lnSpc>
              <a:buNone/>
            </a:pPr>
            <a:r>
              <a:rPr lang="en-US" sz="2233" dirty="0">
                <a:solidFill>
                  <a:srgbClr val="F2F0F4"/>
                </a:solidFill>
                <a:latin typeface="Montserrat" pitchFamily="34" charset="0"/>
                <a:ea typeface="Montserrat" pitchFamily="34" charset="-122"/>
                <a:cs typeface="Montserrat" pitchFamily="34" charset="-120"/>
              </a:rPr>
              <a:t>Firewall Integration</a:t>
            </a:r>
            <a:endParaRPr lang="en-US" sz="2233" dirty="0"/>
          </a:p>
        </p:txBody>
      </p:sp>
      <p:sp>
        <p:nvSpPr>
          <p:cNvPr id="8" name="Text 5"/>
          <p:cNvSpPr/>
          <p:nvPr/>
        </p:nvSpPr>
        <p:spPr>
          <a:xfrm>
            <a:off x="5332928" y="4396859"/>
            <a:ext cx="3978116" cy="1088708"/>
          </a:xfrm>
          <a:prstGeom prst="rect">
            <a:avLst/>
          </a:prstGeom>
          <a:noFill/>
          <a:ln/>
        </p:spPr>
        <p:txBody>
          <a:bodyPr wrap="square" rtlCol="0" anchor="t"/>
          <a:lstStyle/>
          <a:p>
            <a:pPr marL="0" indent="0">
              <a:lnSpc>
                <a:spcPts val="2858"/>
              </a:lnSpc>
              <a:buNone/>
            </a:pPr>
            <a:r>
              <a:rPr lang="en-US" sz="1786" dirty="0">
                <a:solidFill>
                  <a:srgbClr val="DCD7E5"/>
                </a:solidFill>
                <a:latin typeface="Heebo" pitchFamily="34" charset="0"/>
                <a:ea typeface="Heebo" pitchFamily="34" charset="-122"/>
                <a:cs typeface="Heebo" pitchFamily="34" charset="-120"/>
              </a:rPr>
              <a:t>Static routing can be combined with firewall rules to enforce granular access policies and traffic filtering.</a:t>
            </a:r>
            <a:endParaRPr lang="en-US" sz="1786" dirty="0"/>
          </a:p>
        </p:txBody>
      </p:sp>
      <p:sp>
        <p:nvSpPr>
          <p:cNvPr id="9" name="Text 6"/>
          <p:cNvSpPr/>
          <p:nvPr/>
        </p:nvSpPr>
        <p:spPr>
          <a:xfrm>
            <a:off x="9872067" y="3815715"/>
            <a:ext cx="2835235" cy="354330"/>
          </a:xfrm>
          <a:prstGeom prst="rect">
            <a:avLst/>
          </a:prstGeom>
          <a:noFill/>
          <a:ln/>
        </p:spPr>
        <p:txBody>
          <a:bodyPr wrap="none" rtlCol="0" anchor="t"/>
          <a:lstStyle/>
          <a:p>
            <a:pPr marL="0" indent="0">
              <a:lnSpc>
                <a:spcPts val="2791"/>
              </a:lnSpc>
              <a:buNone/>
            </a:pPr>
            <a:r>
              <a:rPr lang="en-US" sz="2233" dirty="0">
                <a:solidFill>
                  <a:srgbClr val="F2F0F4"/>
                </a:solidFill>
                <a:latin typeface="Montserrat" pitchFamily="34" charset="0"/>
                <a:ea typeface="Montserrat" pitchFamily="34" charset="-122"/>
                <a:cs typeface="Montserrat" pitchFamily="34" charset="-120"/>
              </a:rPr>
              <a:t>VPN Connectivity</a:t>
            </a:r>
            <a:endParaRPr lang="en-US" sz="2233" dirty="0"/>
          </a:p>
        </p:txBody>
      </p:sp>
      <p:sp>
        <p:nvSpPr>
          <p:cNvPr id="10" name="Text 7"/>
          <p:cNvSpPr/>
          <p:nvPr/>
        </p:nvSpPr>
        <p:spPr>
          <a:xfrm>
            <a:off x="9872067" y="4396859"/>
            <a:ext cx="3978116" cy="1088708"/>
          </a:xfrm>
          <a:prstGeom prst="rect">
            <a:avLst/>
          </a:prstGeom>
          <a:noFill/>
          <a:ln/>
        </p:spPr>
        <p:txBody>
          <a:bodyPr wrap="square" rtlCol="0" anchor="t"/>
          <a:lstStyle/>
          <a:p>
            <a:pPr marL="0" indent="0">
              <a:lnSpc>
                <a:spcPts val="2858"/>
              </a:lnSpc>
              <a:buNone/>
            </a:pPr>
            <a:r>
              <a:rPr lang="en-US" sz="1786" dirty="0">
                <a:solidFill>
                  <a:srgbClr val="DCD7E5"/>
                </a:solidFill>
                <a:latin typeface="Heebo" pitchFamily="34" charset="0"/>
                <a:ea typeface="Heebo" pitchFamily="34" charset="-122"/>
                <a:cs typeface="Heebo" pitchFamily="34" charset="-120"/>
              </a:rPr>
              <a:t>Static routes are often used to manage VPN tunnels and ensure secure remote access to the network.</a:t>
            </a:r>
            <a:endParaRPr lang="en-US" sz="1786"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1148"/>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31148"/>
          </a:xfrm>
          <a:prstGeom prst="rect">
            <a:avLst/>
          </a:prstGeom>
        </p:spPr>
      </p:pic>
      <p:sp>
        <p:nvSpPr>
          <p:cNvPr id="5" name="Text 1"/>
          <p:cNvSpPr/>
          <p:nvPr/>
        </p:nvSpPr>
        <p:spPr>
          <a:xfrm>
            <a:off x="771644" y="606266"/>
            <a:ext cx="7600712" cy="1378029"/>
          </a:xfrm>
          <a:prstGeom prst="rect">
            <a:avLst/>
          </a:prstGeom>
          <a:noFill/>
          <a:ln/>
        </p:spPr>
        <p:txBody>
          <a:bodyPr wrap="square" rtlCol="0" anchor="t"/>
          <a:lstStyle/>
          <a:p>
            <a:pPr marL="0" indent="0">
              <a:lnSpc>
                <a:spcPts val="5426"/>
              </a:lnSpc>
              <a:buNone/>
            </a:pPr>
            <a:r>
              <a:rPr lang="en-US" sz="4341" dirty="0">
                <a:solidFill>
                  <a:srgbClr val="F2F0F4"/>
                </a:solidFill>
                <a:latin typeface="Montserrat" pitchFamily="34" charset="0"/>
                <a:ea typeface="Montserrat" pitchFamily="34" charset="-122"/>
                <a:cs typeface="Montserrat" pitchFamily="34" charset="-120"/>
              </a:rPr>
              <a:t>Troubleshooting Static Routing</a:t>
            </a:r>
            <a:endParaRPr lang="en-US" sz="4341" dirty="0"/>
          </a:p>
        </p:txBody>
      </p:sp>
      <p:sp>
        <p:nvSpPr>
          <p:cNvPr id="6" name="Shape 2"/>
          <p:cNvSpPr/>
          <p:nvPr/>
        </p:nvSpPr>
        <p:spPr>
          <a:xfrm>
            <a:off x="1088588" y="2314932"/>
            <a:ext cx="27503" cy="5309949"/>
          </a:xfrm>
          <a:prstGeom prst="roundRect">
            <a:avLst>
              <a:gd name="adj" fmla="val 336725"/>
            </a:avLst>
          </a:prstGeom>
          <a:solidFill>
            <a:srgbClr val="4A2C85"/>
          </a:solidFill>
          <a:ln/>
        </p:spPr>
      </p:sp>
      <p:sp>
        <p:nvSpPr>
          <p:cNvPr id="7" name="Shape 3"/>
          <p:cNvSpPr/>
          <p:nvPr/>
        </p:nvSpPr>
        <p:spPr>
          <a:xfrm>
            <a:off x="1350288" y="2797195"/>
            <a:ext cx="771644" cy="27503"/>
          </a:xfrm>
          <a:prstGeom prst="roundRect">
            <a:avLst>
              <a:gd name="adj" fmla="val 336725"/>
            </a:avLst>
          </a:prstGeom>
          <a:solidFill>
            <a:srgbClr val="4A2C85"/>
          </a:solidFill>
          <a:ln/>
        </p:spPr>
      </p:sp>
      <p:sp>
        <p:nvSpPr>
          <p:cNvPr id="8" name="Shape 4"/>
          <p:cNvSpPr/>
          <p:nvPr/>
        </p:nvSpPr>
        <p:spPr>
          <a:xfrm>
            <a:off x="854273" y="2562939"/>
            <a:ext cx="496014" cy="496014"/>
          </a:xfrm>
          <a:prstGeom prst="roundRect">
            <a:avLst>
              <a:gd name="adj" fmla="val 18671"/>
            </a:avLst>
          </a:prstGeom>
          <a:solidFill>
            <a:srgbClr val="31136C"/>
          </a:solidFill>
          <a:ln w="7620">
            <a:solidFill>
              <a:srgbClr val="4A2C85"/>
            </a:solidFill>
            <a:prstDash val="solid"/>
          </a:ln>
        </p:spPr>
      </p:sp>
      <p:sp>
        <p:nvSpPr>
          <p:cNvPr id="9" name="Text 5"/>
          <p:cNvSpPr/>
          <p:nvPr/>
        </p:nvSpPr>
        <p:spPr>
          <a:xfrm>
            <a:off x="1042511" y="2645569"/>
            <a:ext cx="119420" cy="330756"/>
          </a:xfrm>
          <a:prstGeom prst="rect">
            <a:avLst/>
          </a:prstGeom>
          <a:noFill/>
          <a:ln/>
        </p:spPr>
        <p:txBody>
          <a:bodyPr wrap="none" rtlCol="0" anchor="t"/>
          <a:lstStyle/>
          <a:p>
            <a:pPr marL="0" indent="0" algn="ctr">
              <a:lnSpc>
                <a:spcPts val="2604"/>
              </a:lnSpc>
              <a:buNone/>
            </a:pPr>
            <a:r>
              <a:rPr lang="en-US" sz="2604" dirty="0">
                <a:solidFill>
                  <a:srgbClr val="DCD7E5"/>
                </a:solidFill>
                <a:latin typeface="Montserrat" pitchFamily="34" charset="0"/>
                <a:ea typeface="Montserrat" pitchFamily="34" charset="-122"/>
                <a:cs typeface="Montserrat" pitchFamily="34" charset="-120"/>
              </a:rPr>
              <a:t>1</a:t>
            </a:r>
            <a:endParaRPr lang="en-US" sz="2604" dirty="0"/>
          </a:p>
        </p:txBody>
      </p:sp>
      <p:sp>
        <p:nvSpPr>
          <p:cNvPr id="10" name="Text 6"/>
          <p:cNvSpPr/>
          <p:nvPr/>
        </p:nvSpPr>
        <p:spPr>
          <a:xfrm>
            <a:off x="2314932" y="2535317"/>
            <a:ext cx="2756178" cy="344448"/>
          </a:xfrm>
          <a:prstGeom prst="rect">
            <a:avLst/>
          </a:prstGeom>
          <a:noFill/>
          <a:ln/>
        </p:spPr>
        <p:txBody>
          <a:bodyPr wrap="none" rtlCol="0" anchor="t"/>
          <a:lstStyle/>
          <a:p>
            <a:pPr marL="0" indent="0" algn="l">
              <a:lnSpc>
                <a:spcPts val="2713"/>
              </a:lnSpc>
              <a:buNone/>
            </a:pPr>
            <a:r>
              <a:rPr lang="en-US" sz="2170" dirty="0">
                <a:solidFill>
                  <a:srgbClr val="DCD7E5"/>
                </a:solidFill>
                <a:latin typeface="Montserrat" pitchFamily="34" charset="0"/>
                <a:ea typeface="Montserrat" pitchFamily="34" charset="-122"/>
                <a:cs typeface="Montserrat" pitchFamily="34" charset="-120"/>
              </a:rPr>
              <a:t>Verify Configuration</a:t>
            </a:r>
            <a:endParaRPr lang="en-US" sz="2170" dirty="0"/>
          </a:p>
        </p:txBody>
      </p:sp>
      <p:sp>
        <p:nvSpPr>
          <p:cNvPr id="11" name="Text 7"/>
          <p:cNvSpPr/>
          <p:nvPr/>
        </p:nvSpPr>
        <p:spPr>
          <a:xfrm>
            <a:off x="2314932" y="3012043"/>
            <a:ext cx="6057424" cy="705564"/>
          </a:xfrm>
          <a:prstGeom prst="rect">
            <a:avLst/>
          </a:prstGeom>
          <a:noFill/>
          <a:ln/>
        </p:spPr>
        <p:txBody>
          <a:bodyPr wrap="square" rtlCol="0" anchor="t"/>
          <a:lstStyle/>
          <a:p>
            <a:pPr marL="0" indent="0" algn="l">
              <a:lnSpc>
                <a:spcPts val="2778"/>
              </a:lnSpc>
              <a:buNone/>
            </a:pPr>
            <a:r>
              <a:rPr lang="en-US" sz="1736" dirty="0">
                <a:solidFill>
                  <a:srgbClr val="DCD7E5"/>
                </a:solidFill>
                <a:latin typeface="Heebo" pitchFamily="34" charset="0"/>
                <a:ea typeface="Heebo" pitchFamily="34" charset="-122"/>
                <a:cs typeface="Heebo" pitchFamily="34" charset="-120"/>
              </a:rPr>
              <a:t>Check the syntax and accuracy of the static route configuration on the affected devices.</a:t>
            </a:r>
            <a:endParaRPr lang="en-US" sz="1736" dirty="0"/>
          </a:p>
        </p:txBody>
      </p:sp>
      <p:sp>
        <p:nvSpPr>
          <p:cNvPr id="12" name="Shape 8"/>
          <p:cNvSpPr/>
          <p:nvPr/>
        </p:nvSpPr>
        <p:spPr>
          <a:xfrm>
            <a:off x="1350288" y="4640640"/>
            <a:ext cx="771644" cy="27503"/>
          </a:xfrm>
          <a:prstGeom prst="roundRect">
            <a:avLst>
              <a:gd name="adj" fmla="val 336725"/>
            </a:avLst>
          </a:prstGeom>
          <a:solidFill>
            <a:srgbClr val="4A2C85"/>
          </a:solidFill>
          <a:ln/>
        </p:spPr>
      </p:sp>
      <p:sp>
        <p:nvSpPr>
          <p:cNvPr id="13" name="Shape 9"/>
          <p:cNvSpPr/>
          <p:nvPr/>
        </p:nvSpPr>
        <p:spPr>
          <a:xfrm>
            <a:off x="854273" y="4406384"/>
            <a:ext cx="496014" cy="496014"/>
          </a:xfrm>
          <a:prstGeom prst="roundRect">
            <a:avLst>
              <a:gd name="adj" fmla="val 18671"/>
            </a:avLst>
          </a:prstGeom>
          <a:solidFill>
            <a:srgbClr val="31136C"/>
          </a:solidFill>
          <a:ln w="7620">
            <a:solidFill>
              <a:srgbClr val="4A2C85"/>
            </a:solidFill>
            <a:prstDash val="solid"/>
          </a:ln>
        </p:spPr>
      </p:sp>
      <p:sp>
        <p:nvSpPr>
          <p:cNvPr id="14" name="Text 10"/>
          <p:cNvSpPr/>
          <p:nvPr/>
        </p:nvSpPr>
        <p:spPr>
          <a:xfrm>
            <a:off x="1008340" y="4489013"/>
            <a:ext cx="187881" cy="330756"/>
          </a:xfrm>
          <a:prstGeom prst="rect">
            <a:avLst/>
          </a:prstGeom>
          <a:noFill/>
          <a:ln/>
        </p:spPr>
        <p:txBody>
          <a:bodyPr wrap="none" rtlCol="0" anchor="t"/>
          <a:lstStyle/>
          <a:p>
            <a:pPr marL="0" indent="0" algn="ctr">
              <a:lnSpc>
                <a:spcPts val="2604"/>
              </a:lnSpc>
              <a:buNone/>
            </a:pPr>
            <a:r>
              <a:rPr lang="en-US" sz="2604" dirty="0">
                <a:solidFill>
                  <a:srgbClr val="DCD7E5"/>
                </a:solidFill>
                <a:latin typeface="Montserrat" pitchFamily="34" charset="0"/>
                <a:ea typeface="Montserrat" pitchFamily="34" charset="-122"/>
                <a:cs typeface="Montserrat" pitchFamily="34" charset="-120"/>
              </a:rPr>
              <a:t>2</a:t>
            </a:r>
            <a:endParaRPr lang="en-US" sz="2604" dirty="0"/>
          </a:p>
        </p:txBody>
      </p:sp>
      <p:sp>
        <p:nvSpPr>
          <p:cNvPr id="15" name="Text 11"/>
          <p:cNvSpPr/>
          <p:nvPr/>
        </p:nvSpPr>
        <p:spPr>
          <a:xfrm>
            <a:off x="2314932" y="4378762"/>
            <a:ext cx="3074194" cy="344448"/>
          </a:xfrm>
          <a:prstGeom prst="rect">
            <a:avLst/>
          </a:prstGeom>
          <a:noFill/>
          <a:ln/>
        </p:spPr>
        <p:txBody>
          <a:bodyPr wrap="none" rtlCol="0" anchor="t"/>
          <a:lstStyle/>
          <a:p>
            <a:pPr marL="0" indent="0" algn="l">
              <a:lnSpc>
                <a:spcPts val="2713"/>
              </a:lnSpc>
              <a:buNone/>
            </a:pPr>
            <a:r>
              <a:rPr lang="en-US" sz="2170" dirty="0">
                <a:solidFill>
                  <a:srgbClr val="DCD7E5"/>
                </a:solidFill>
                <a:latin typeface="Montserrat" pitchFamily="34" charset="0"/>
                <a:ea typeface="Montserrat" pitchFamily="34" charset="-122"/>
                <a:cs typeface="Montserrat" pitchFamily="34" charset="-120"/>
              </a:rPr>
              <a:t>Analyze Routing Table</a:t>
            </a:r>
            <a:endParaRPr lang="en-US" sz="2170" dirty="0"/>
          </a:p>
        </p:txBody>
      </p:sp>
      <p:sp>
        <p:nvSpPr>
          <p:cNvPr id="16" name="Text 12"/>
          <p:cNvSpPr/>
          <p:nvPr/>
        </p:nvSpPr>
        <p:spPr>
          <a:xfrm>
            <a:off x="2314932" y="4855488"/>
            <a:ext cx="6057424" cy="705564"/>
          </a:xfrm>
          <a:prstGeom prst="rect">
            <a:avLst/>
          </a:prstGeom>
          <a:noFill/>
          <a:ln/>
        </p:spPr>
        <p:txBody>
          <a:bodyPr wrap="square" rtlCol="0" anchor="t"/>
          <a:lstStyle/>
          <a:p>
            <a:pPr marL="0" indent="0" algn="l">
              <a:lnSpc>
                <a:spcPts val="2778"/>
              </a:lnSpc>
              <a:buNone/>
            </a:pPr>
            <a:r>
              <a:rPr lang="en-US" sz="1736" dirty="0">
                <a:solidFill>
                  <a:srgbClr val="DCD7E5"/>
                </a:solidFill>
                <a:latin typeface="Heebo" pitchFamily="34" charset="0"/>
                <a:ea typeface="Heebo" pitchFamily="34" charset="-122"/>
                <a:cs typeface="Heebo" pitchFamily="34" charset="-120"/>
              </a:rPr>
              <a:t>Examine the routing table to ensure the static route is present and the next hop is reachable.</a:t>
            </a:r>
            <a:endParaRPr lang="en-US" sz="1736" dirty="0"/>
          </a:p>
        </p:txBody>
      </p:sp>
      <p:sp>
        <p:nvSpPr>
          <p:cNvPr id="17" name="Shape 13"/>
          <p:cNvSpPr/>
          <p:nvPr/>
        </p:nvSpPr>
        <p:spPr>
          <a:xfrm>
            <a:off x="1350288" y="6484084"/>
            <a:ext cx="771644" cy="27503"/>
          </a:xfrm>
          <a:prstGeom prst="roundRect">
            <a:avLst>
              <a:gd name="adj" fmla="val 336725"/>
            </a:avLst>
          </a:prstGeom>
          <a:solidFill>
            <a:srgbClr val="4A2C85"/>
          </a:solidFill>
          <a:ln/>
        </p:spPr>
      </p:sp>
      <p:sp>
        <p:nvSpPr>
          <p:cNvPr id="18" name="Shape 14"/>
          <p:cNvSpPr/>
          <p:nvPr/>
        </p:nvSpPr>
        <p:spPr>
          <a:xfrm>
            <a:off x="854273" y="6249829"/>
            <a:ext cx="496014" cy="496014"/>
          </a:xfrm>
          <a:prstGeom prst="roundRect">
            <a:avLst>
              <a:gd name="adj" fmla="val 18671"/>
            </a:avLst>
          </a:prstGeom>
          <a:solidFill>
            <a:srgbClr val="31136C"/>
          </a:solidFill>
          <a:ln w="7620">
            <a:solidFill>
              <a:srgbClr val="4A2C85"/>
            </a:solidFill>
            <a:prstDash val="solid"/>
          </a:ln>
        </p:spPr>
      </p:sp>
      <p:sp>
        <p:nvSpPr>
          <p:cNvPr id="19" name="Text 15"/>
          <p:cNvSpPr/>
          <p:nvPr/>
        </p:nvSpPr>
        <p:spPr>
          <a:xfrm>
            <a:off x="1008936" y="6332458"/>
            <a:ext cx="186571" cy="330756"/>
          </a:xfrm>
          <a:prstGeom prst="rect">
            <a:avLst/>
          </a:prstGeom>
          <a:noFill/>
          <a:ln/>
        </p:spPr>
        <p:txBody>
          <a:bodyPr wrap="none" rtlCol="0" anchor="t"/>
          <a:lstStyle/>
          <a:p>
            <a:pPr marL="0" indent="0" algn="ctr">
              <a:lnSpc>
                <a:spcPts val="2604"/>
              </a:lnSpc>
              <a:buNone/>
            </a:pPr>
            <a:r>
              <a:rPr lang="en-US" sz="2604" dirty="0">
                <a:solidFill>
                  <a:srgbClr val="DCD7E5"/>
                </a:solidFill>
                <a:latin typeface="Montserrat" pitchFamily="34" charset="0"/>
                <a:ea typeface="Montserrat" pitchFamily="34" charset="-122"/>
                <a:cs typeface="Montserrat" pitchFamily="34" charset="-120"/>
              </a:rPr>
              <a:t>3</a:t>
            </a:r>
            <a:endParaRPr lang="en-US" sz="2604" dirty="0"/>
          </a:p>
        </p:txBody>
      </p:sp>
      <p:sp>
        <p:nvSpPr>
          <p:cNvPr id="20" name="Text 16"/>
          <p:cNvSpPr/>
          <p:nvPr/>
        </p:nvSpPr>
        <p:spPr>
          <a:xfrm>
            <a:off x="2314932" y="6222206"/>
            <a:ext cx="2756178" cy="344448"/>
          </a:xfrm>
          <a:prstGeom prst="rect">
            <a:avLst/>
          </a:prstGeom>
          <a:noFill/>
          <a:ln/>
        </p:spPr>
        <p:txBody>
          <a:bodyPr wrap="none" rtlCol="0" anchor="t"/>
          <a:lstStyle/>
          <a:p>
            <a:pPr marL="0" indent="0" algn="l">
              <a:lnSpc>
                <a:spcPts val="2713"/>
              </a:lnSpc>
              <a:buNone/>
            </a:pPr>
            <a:r>
              <a:rPr lang="en-US" sz="2170" dirty="0">
                <a:solidFill>
                  <a:srgbClr val="DCD7E5"/>
                </a:solidFill>
                <a:latin typeface="Montserrat" pitchFamily="34" charset="0"/>
                <a:ea typeface="Montserrat" pitchFamily="34" charset="-122"/>
                <a:cs typeface="Montserrat" pitchFamily="34" charset="-120"/>
              </a:rPr>
              <a:t>Test Connectivity</a:t>
            </a:r>
            <a:endParaRPr lang="en-US" sz="2170" dirty="0"/>
          </a:p>
        </p:txBody>
      </p:sp>
      <p:sp>
        <p:nvSpPr>
          <p:cNvPr id="21" name="Text 17"/>
          <p:cNvSpPr/>
          <p:nvPr/>
        </p:nvSpPr>
        <p:spPr>
          <a:xfrm>
            <a:off x="2314932" y="6698933"/>
            <a:ext cx="6057424" cy="705564"/>
          </a:xfrm>
          <a:prstGeom prst="rect">
            <a:avLst/>
          </a:prstGeom>
          <a:noFill/>
          <a:ln/>
        </p:spPr>
        <p:txBody>
          <a:bodyPr wrap="square" rtlCol="0" anchor="t"/>
          <a:lstStyle/>
          <a:p>
            <a:pPr marL="0" indent="0" algn="l">
              <a:lnSpc>
                <a:spcPts val="2778"/>
              </a:lnSpc>
              <a:buNone/>
            </a:pPr>
            <a:r>
              <a:rPr lang="en-US" sz="1736" dirty="0">
                <a:solidFill>
                  <a:srgbClr val="DCD7E5"/>
                </a:solidFill>
                <a:latin typeface="Heebo" pitchFamily="34" charset="0"/>
                <a:ea typeface="Heebo" pitchFamily="34" charset="-122"/>
                <a:cs typeface="Heebo" pitchFamily="34" charset="-120"/>
              </a:rPr>
              <a:t>Use ping, traceroute, or other network diagnostic tools to verify end-to-end connectivity.</a:t>
            </a:r>
            <a:endParaRPr lang="en-US" sz="1736"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651</TotalTime>
  <Words>676</Words>
  <Application>Microsoft Office PowerPoint</Application>
  <PresentationFormat>Custom</PresentationFormat>
  <Paragraphs>97</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Heebo</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4</cp:revision>
  <dcterms:created xsi:type="dcterms:W3CDTF">2024-07-18T07:54:29Z</dcterms:created>
  <dcterms:modified xsi:type="dcterms:W3CDTF">2024-07-18T18:46:26Z</dcterms:modified>
</cp:coreProperties>
</file>